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492" r:id="rId2"/>
    <p:sldId id="497" r:id="rId3"/>
    <p:sldId id="514" r:id="rId4"/>
    <p:sldId id="517" r:id="rId5"/>
    <p:sldId id="518" r:id="rId6"/>
    <p:sldId id="519" r:id="rId7"/>
    <p:sldId id="520" r:id="rId8"/>
    <p:sldId id="521" r:id="rId9"/>
    <p:sldId id="513" r:id="rId10"/>
    <p:sldId id="515" r:id="rId11"/>
    <p:sldId id="522" r:id="rId12"/>
    <p:sldId id="523" r:id="rId13"/>
    <p:sldId id="516" r:id="rId14"/>
    <p:sldId id="524" r:id="rId15"/>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1pPr>
    <a:lvl2pPr marL="0" marR="0" indent="2286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2pPr>
    <a:lvl3pPr marL="0" marR="0" indent="4572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3pPr>
    <a:lvl4pPr marL="0" marR="0" indent="6858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4pPr>
    <a:lvl5pPr marL="0" marR="0" indent="9144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5pPr>
    <a:lvl6pPr marL="0" marR="0" indent="11430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6pPr>
    <a:lvl7pPr marL="0" marR="0" indent="13716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7pPr>
    <a:lvl8pPr marL="0" marR="0" indent="16002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8pPr>
    <a:lvl9pPr marL="0" marR="0" indent="182880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F5700"/>
    <a:srgbClr val="FD6425"/>
    <a:srgbClr val="828582"/>
    <a:srgbClr val="231F20"/>
    <a:srgbClr val="0000FF"/>
    <a:srgbClr val="003399"/>
    <a:srgbClr val="000099"/>
    <a:srgbClr val="140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6" autoAdjust="0"/>
    <p:restoredTop sz="94660"/>
  </p:normalViewPr>
  <p:slideViewPr>
    <p:cSldViewPr snapToGrid="0" snapToObjects="1">
      <p:cViewPr varScale="1">
        <p:scale>
          <a:sx n="52" d="100"/>
          <a:sy n="52" d="100"/>
        </p:scale>
        <p:origin x="942" y="72"/>
      </p:cViewPr>
      <p:guideLst>
        <p:guide orient="horz" pos="2880"/>
        <p:guide pos="512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1365603"/>
      </p:ext>
    </p:extLst>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228600" defTabSz="546100" latinLnBrk="0">
      <a:defRPr sz="2000">
        <a:latin typeface="Lucida Grande"/>
        <a:ea typeface="Lucida Grande"/>
        <a:cs typeface="Lucida Grande"/>
        <a:sym typeface="Lucida Grande"/>
      </a:defRPr>
    </a:lvl2pPr>
    <a:lvl3pPr indent="457200" defTabSz="546100" latinLnBrk="0">
      <a:defRPr sz="2000">
        <a:latin typeface="Lucida Grande"/>
        <a:ea typeface="Lucida Grande"/>
        <a:cs typeface="Lucida Grande"/>
        <a:sym typeface="Lucida Grande"/>
      </a:defRPr>
    </a:lvl3pPr>
    <a:lvl4pPr indent="685800" defTabSz="546100" latinLnBrk="0">
      <a:defRPr sz="2000">
        <a:latin typeface="Lucida Grande"/>
        <a:ea typeface="Lucida Grande"/>
        <a:cs typeface="Lucida Grande"/>
        <a:sym typeface="Lucida Grande"/>
      </a:defRPr>
    </a:lvl4pPr>
    <a:lvl5pPr indent="914400" defTabSz="546100" latinLnBrk="0">
      <a:defRPr sz="2000">
        <a:latin typeface="Lucida Grande"/>
        <a:ea typeface="Lucida Grande"/>
        <a:cs typeface="Lucida Grande"/>
        <a:sym typeface="Lucida Grande"/>
      </a:defRPr>
    </a:lvl5pPr>
    <a:lvl6pPr indent="1143000" defTabSz="546100" latinLnBrk="0">
      <a:defRPr sz="2000">
        <a:latin typeface="Lucida Grande"/>
        <a:ea typeface="Lucida Grande"/>
        <a:cs typeface="Lucida Grande"/>
        <a:sym typeface="Lucida Grande"/>
      </a:defRPr>
    </a:lvl6pPr>
    <a:lvl7pPr indent="1371600" defTabSz="546100" latinLnBrk="0">
      <a:defRPr sz="2000">
        <a:latin typeface="Lucida Grande"/>
        <a:ea typeface="Lucida Grande"/>
        <a:cs typeface="Lucida Grande"/>
        <a:sym typeface="Lucida Grande"/>
      </a:defRPr>
    </a:lvl7pPr>
    <a:lvl8pPr indent="1600200" defTabSz="546100" latinLnBrk="0">
      <a:defRPr sz="2000">
        <a:latin typeface="Lucida Grande"/>
        <a:ea typeface="Lucida Grande"/>
        <a:cs typeface="Lucida Grande"/>
        <a:sym typeface="Lucida Grande"/>
      </a:defRPr>
    </a:lvl8pPr>
    <a:lvl9pPr indent="1828800" defTabSz="546100" latinLnBrk="0">
      <a:defRPr sz="2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p:spTree>
      <p:nvGrpSpPr>
        <p:cNvPr id="1" name=""/>
        <p:cNvGrpSpPr/>
        <p:nvPr/>
      </p:nvGrpSpPr>
      <p:grpSpPr>
        <a:xfrm>
          <a:off x="0" y="0"/>
          <a:ext cx="0" cy="0"/>
          <a:chOff x="0" y="0"/>
          <a:chExt cx="0" cy="0"/>
        </a:xfrm>
      </p:grpSpPr>
      <p:sp>
        <p:nvSpPr>
          <p:cNvPr id="16" name="Shape 16"/>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ido-1b">
    <p:spTree>
      <p:nvGrpSpPr>
        <p:cNvPr id="1" name=""/>
        <p:cNvGrpSpPr/>
        <p:nvPr/>
      </p:nvGrpSpPr>
      <p:grpSpPr>
        <a:xfrm>
          <a:off x="0" y="0"/>
          <a:ext cx="0" cy="0"/>
          <a:chOff x="0" y="0"/>
          <a:chExt cx="0" cy="0"/>
        </a:xfrm>
      </p:grpSpPr>
      <p:sp>
        <p:nvSpPr>
          <p:cNvPr id="160" name="Shape 160"/>
          <p:cNvSpPr/>
          <p:nvPr/>
        </p:nvSpPr>
        <p:spPr>
          <a:xfrm>
            <a:off x="-44450" y="0"/>
            <a:ext cx="16344900" cy="9144000"/>
          </a:xfrm>
          <a:prstGeom prst="rect">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61" name="Shape 161"/>
          <p:cNvSpPr/>
          <p:nvPr/>
        </p:nvSpPr>
        <p:spPr>
          <a:xfrm>
            <a:off x="196626" y="8403589"/>
            <a:ext cx="5464426" cy="4267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FFFFFF"/>
                </a:solidFill>
                <a:latin typeface="DIN Next LT Pro Medium"/>
                <a:ea typeface="DIN Next LT Pro Medium"/>
                <a:cs typeface="DIN Next LT Pro Medium"/>
                <a:sym typeface="DIN Next LT Pro Medium"/>
              </a:defRPr>
            </a:pPr>
            <a:r>
              <a:t>Educación Ejecutiva</a:t>
            </a:r>
          </a:p>
          <a:p>
            <a:pPr algn="l">
              <a:defRPr sz="1200">
                <a:solidFill>
                  <a:srgbClr val="FFFFFF"/>
                </a:solidFill>
                <a:latin typeface="DIN Next LT Pro Medium"/>
                <a:ea typeface="DIN Next LT Pro Medium"/>
                <a:cs typeface="DIN Next LT Pro Medium"/>
                <a:sym typeface="DIN Next LT Pro Medium"/>
              </a:defRPr>
            </a:pPr>
            <a:r>
              <a:t>UTEC</a:t>
            </a:r>
          </a:p>
        </p:txBody>
      </p:sp>
      <p:sp>
        <p:nvSpPr>
          <p:cNvPr id="162" name="Shape 162"/>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63" name="Shape 163"/>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164"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165" name="Shape 165"/>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ntenido-2">
    <p:spTree>
      <p:nvGrpSpPr>
        <p:cNvPr id="1" name=""/>
        <p:cNvGrpSpPr/>
        <p:nvPr/>
      </p:nvGrpSpPr>
      <p:grpSpPr>
        <a:xfrm>
          <a:off x="0" y="0"/>
          <a:ext cx="0" cy="0"/>
          <a:chOff x="0" y="0"/>
          <a:chExt cx="0" cy="0"/>
        </a:xfrm>
      </p:grpSpPr>
      <p:sp>
        <p:nvSpPr>
          <p:cNvPr id="175" name="Shape 175"/>
          <p:cNvSpPr/>
          <p:nvPr/>
        </p:nvSpPr>
        <p:spPr>
          <a:xfrm>
            <a:off x="15424150" y="262284"/>
            <a:ext cx="635000" cy="161232"/>
          </a:xfrm>
          <a:prstGeom prst="roundRect">
            <a:avLst>
              <a:gd name="adj" fmla="val 50000"/>
            </a:avLst>
          </a:prstGeom>
          <a:solidFill>
            <a:srgbClr val="FFFFFF"/>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ntenido-3">
    <p:spTree>
      <p:nvGrpSpPr>
        <p:cNvPr id="1" name=""/>
        <p:cNvGrpSpPr/>
        <p:nvPr/>
      </p:nvGrpSpPr>
      <p:grpSpPr>
        <a:xfrm>
          <a:off x="0" y="0"/>
          <a:ext cx="0" cy="0"/>
          <a:chOff x="0" y="0"/>
          <a:chExt cx="0" cy="0"/>
        </a:xfrm>
      </p:grpSpPr>
      <p:sp>
        <p:nvSpPr>
          <p:cNvPr id="184" name="Shape 184"/>
          <p:cNvSpPr/>
          <p:nvPr/>
        </p:nvSpPr>
        <p:spPr>
          <a:xfrm>
            <a:off x="-44450" y="0"/>
            <a:ext cx="16344900" cy="9144000"/>
          </a:xfrm>
          <a:prstGeom prst="rect">
            <a:avLst/>
          </a:prstGeom>
          <a:solidFill>
            <a:srgbClr val="2AB7E0"/>
          </a:solidFill>
          <a:ln w="12700">
            <a:miter lim="400000"/>
          </a:ln>
          <a:effectLst>
            <a:outerShdw blurRad="38100" dist="25400" dir="5400000" rotWithShape="0">
              <a:srgbClr val="000000">
                <a:alpha val="50000"/>
              </a:srgbClr>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85" name="Shape 185"/>
          <p:cNvSpPr/>
          <p:nvPr/>
        </p:nvSpPr>
        <p:spPr>
          <a:xfrm>
            <a:off x="196626" y="8403589"/>
            <a:ext cx="5464426" cy="4267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FFFFFF"/>
                </a:solidFill>
                <a:latin typeface="DIN Next LT Pro Medium"/>
                <a:ea typeface="DIN Next LT Pro Medium"/>
                <a:cs typeface="DIN Next LT Pro Medium"/>
                <a:sym typeface="DIN Next LT Pro Medium"/>
              </a:defRPr>
            </a:pPr>
            <a:r>
              <a:t>Educación Ejecutiva</a:t>
            </a:r>
          </a:p>
          <a:p>
            <a:pPr algn="l">
              <a:defRPr sz="1200">
                <a:solidFill>
                  <a:srgbClr val="FFFFFF"/>
                </a:solidFill>
                <a:latin typeface="DIN Next LT Pro Medium"/>
                <a:ea typeface="DIN Next LT Pro Medium"/>
                <a:cs typeface="DIN Next LT Pro Medium"/>
                <a:sym typeface="DIN Next LT Pro Medium"/>
              </a:defRPr>
            </a:pPr>
            <a:r>
              <a:t>UTEC</a:t>
            </a:r>
          </a:p>
        </p:txBody>
      </p:sp>
      <p:sp>
        <p:nvSpPr>
          <p:cNvPr id="186" name="Shape 186"/>
          <p:cNvSpPr/>
          <p:nvPr/>
        </p:nvSpPr>
        <p:spPr>
          <a:xfrm>
            <a:off x="152400" y="8204200"/>
            <a:ext cx="15951200" cy="0"/>
          </a:xfrm>
          <a:prstGeom prst="line">
            <a:avLst/>
          </a:prstGeom>
          <a:ln w="25400">
            <a:solidFill>
              <a:srgbClr val="FFFFFF"/>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87" name="Shape 187"/>
          <p:cNvSpPr/>
          <p:nvPr/>
        </p:nvSpPr>
        <p:spPr>
          <a:xfrm>
            <a:off x="15424150" y="262284"/>
            <a:ext cx="635000" cy="161232"/>
          </a:xfrm>
          <a:prstGeom prst="roundRect">
            <a:avLst>
              <a:gd name="adj" fmla="val 50000"/>
            </a:avLst>
          </a:prstGeom>
          <a:solidFill>
            <a:srgbClr val="FFFFFF"/>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188" name="pasted-image.pdf"/>
          <p:cNvPicPr>
            <a:picLocks noChangeAspect="1"/>
          </p:cNvPicPr>
          <p:nvPr/>
        </p:nvPicPr>
        <p:blipFill>
          <a:blip r:embed="rId2"/>
          <a:stretch>
            <a:fillRect/>
          </a:stretch>
        </p:blipFill>
        <p:spPr>
          <a:xfrm>
            <a:off x="14950245" y="8346771"/>
            <a:ext cx="1130401" cy="540357"/>
          </a:xfrm>
          <a:prstGeom prst="rect">
            <a:avLst/>
          </a:prstGeom>
          <a:ln w="12700">
            <a:miter lim="400000"/>
          </a:ln>
        </p:spPr>
      </p:pic>
      <p:sp>
        <p:nvSpPr>
          <p:cNvPr id="189" name="Shape 189"/>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ontenido-4">
    <p:spTree>
      <p:nvGrpSpPr>
        <p:cNvPr id="1" name=""/>
        <p:cNvGrpSpPr/>
        <p:nvPr/>
      </p:nvGrpSpPr>
      <p:grpSpPr>
        <a:xfrm>
          <a:off x="0" y="0"/>
          <a:ext cx="0" cy="0"/>
          <a:chOff x="0" y="0"/>
          <a:chExt cx="0" cy="0"/>
        </a:xfrm>
      </p:grpSpPr>
      <p:sp>
        <p:nvSpPr>
          <p:cNvPr id="196" name="Shape 196"/>
          <p:cNvSpPr/>
          <p:nvPr/>
        </p:nvSpPr>
        <p:spPr>
          <a:xfrm>
            <a:off x="-44450" y="0"/>
            <a:ext cx="16344900" cy="9144000"/>
          </a:xfrm>
          <a:prstGeom prst="rect">
            <a:avLst/>
          </a:prstGeom>
          <a:solidFill>
            <a:srgbClr val="0327CD"/>
          </a:solidFill>
          <a:ln w="12700">
            <a:miter lim="400000"/>
          </a:ln>
          <a:effectLst>
            <a:outerShdw blurRad="38100" dist="25400" dir="5400000" rotWithShape="0">
              <a:srgbClr val="000000">
                <a:alpha val="50000"/>
              </a:srgbClr>
            </a:outerShdw>
          </a:effectLst>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97" name="Shape 197"/>
          <p:cNvSpPr/>
          <p:nvPr/>
        </p:nvSpPr>
        <p:spPr>
          <a:xfrm>
            <a:off x="196626" y="8403589"/>
            <a:ext cx="5464426" cy="4267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FFFFFF"/>
                </a:solidFill>
                <a:latin typeface="DIN Next LT Pro Medium"/>
                <a:ea typeface="DIN Next LT Pro Medium"/>
                <a:cs typeface="DIN Next LT Pro Medium"/>
                <a:sym typeface="DIN Next LT Pro Medium"/>
              </a:defRPr>
            </a:pPr>
            <a:r>
              <a:t>Educación Ejecutiva</a:t>
            </a:r>
          </a:p>
          <a:p>
            <a:pPr algn="l">
              <a:defRPr sz="1200">
                <a:solidFill>
                  <a:srgbClr val="FFFFFF"/>
                </a:solidFill>
                <a:latin typeface="DIN Next LT Pro Medium"/>
                <a:ea typeface="DIN Next LT Pro Medium"/>
                <a:cs typeface="DIN Next LT Pro Medium"/>
                <a:sym typeface="DIN Next LT Pro Medium"/>
              </a:defRPr>
            </a:pPr>
            <a:r>
              <a:t>UTEC</a:t>
            </a:r>
          </a:p>
        </p:txBody>
      </p:sp>
      <p:sp>
        <p:nvSpPr>
          <p:cNvPr id="198" name="Shape 198"/>
          <p:cNvSpPr/>
          <p:nvPr/>
        </p:nvSpPr>
        <p:spPr>
          <a:xfrm>
            <a:off x="152400" y="8204200"/>
            <a:ext cx="15951200" cy="0"/>
          </a:xfrm>
          <a:prstGeom prst="line">
            <a:avLst/>
          </a:prstGeom>
          <a:ln w="25400">
            <a:solidFill>
              <a:srgbClr val="FFFFFF"/>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99" name="Shape 199"/>
          <p:cNvSpPr/>
          <p:nvPr/>
        </p:nvSpPr>
        <p:spPr>
          <a:xfrm>
            <a:off x="15424150" y="262284"/>
            <a:ext cx="635000" cy="161232"/>
          </a:xfrm>
          <a:prstGeom prst="roundRect">
            <a:avLst>
              <a:gd name="adj" fmla="val 50000"/>
            </a:avLst>
          </a:prstGeom>
          <a:solidFill>
            <a:srgbClr val="FFFFFF"/>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200" name="pasted-image.pdf"/>
          <p:cNvPicPr>
            <a:picLocks noChangeAspect="1"/>
          </p:cNvPicPr>
          <p:nvPr/>
        </p:nvPicPr>
        <p:blipFill>
          <a:blip r:embed="rId2"/>
          <a:stretch>
            <a:fillRect/>
          </a:stretch>
        </p:blipFill>
        <p:spPr>
          <a:xfrm>
            <a:off x="14950245" y="8346771"/>
            <a:ext cx="1130401" cy="540357"/>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sp>
        <p:nvSpPr>
          <p:cNvPr id="208" name="Shape 208"/>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os objetos">
    <p:spTree>
      <p:nvGrpSpPr>
        <p:cNvPr id="1" name=""/>
        <p:cNvGrpSpPr/>
        <p:nvPr/>
      </p:nvGrpSpPr>
      <p:grpSpPr>
        <a:xfrm>
          <a:off x="0" y="0"/>
          <a:ext cx="0" cy="0"/>
          <a:chOff x="0" y="0"/>
          <a:chExt cx="0" cy="0"/>
        </a:xfrm>
      </p:grpSpPr>
      <p:sp>
        <p:nvSpPr>
          <p:cNvPr id="8" name="1 Marcador de título"/>
          <p:cNvSpPr>
            <a:spLocks noGrp="1"/>
          </p:cNvSpPr>
          <p:nvPr>
            <p:ph type="title"/>
          </p:nvPr>
        </p:nvSpPr>
        <p:spPr>
          <a:xfrm>
            <a:off x="2495374" y="155510"/>
            <a:ext cx="13569508" cy="768085"/>
          </a:xfrm>
          <a:prstGeom prst="rect">
            <a:avLst/>
          </a:prstGeom>
        </p:spPr>
        <p:txBody>
          <a:bodyPr vert="horz" lIns="145143" tIns="72571" rIns="145143" bIns="72571" rtlCol="0" anchor="ctr">
            <a:noAutofit/>
          </a:bodyPr>
          <a:lstStyle/>
          <a:p>
            <a:r>
              <a:rPr lang="es-ES"/>
              <a:t>Haga clic para modificar el estilo de título del patrón</a:t>
            </a:r>
            <a:endParaRPr lang="es-AR" dirty="0"/>
          </a:p>
        </p:txBody>
      </p:sp>
    </p:spTree>
    <p:extLst>
      <p:ext uri="{BB962C8B-B14F-4D97-AF65-F5344CB8AC3E}">
        <p14:creationId xmlns:p14="http://schemas.microsoft.com/office/powerpoint/2010/main" val="33621352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pic>
        <p:nvPicPr>
          <p:cNvPr id="35"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36" name="Shape 36"/>
          <p:cNvSpPr/>
          <p:nvPr/>
        </p:nvSpPr>
        <p:spPr>
          <a:xfrm>
            <a:off x="196626" y="8403589"/>
            <a:ext cx="3951008" cy="42672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DIN Next LT Pro Medium"/>
                <a:ea typeface="DIN Next LT Pro Medium"/>
                <a:cs typeface="DIN Next LT Pro Medium"/>
                <a:sym typeface="DIN Next LT Pro Medium"/>
              </a:defRPr>
            </a:pPr>
            <a:r>
              <a:rPr dirty="0"/>
              <a:t>Educación Ejecutiva</a:t>
            </a:r>
          </a:p>
          <a:p>
            <a:pPr algn="l">
              <a:defRPr sz="1200">
                <a:solidFill>
                  <a:srgbClr val="8E9090"/>
                </a:solidFill>
                <a:latin typeface="DIN Next LT Pro Medium"/>
                <a:ea typeface="DIN Next LT Pro Medium"/>
                <a:cs typeface="DIN Next LT Pro Medium"/>
                <a:sym typeface="DIN Next LT Pro Medium"/>
              </a:defRPr>
            </a:pPr>
            <a:r>
              <a:rPr dirty="0"/>
              <a:t>UTEC</a:t>
            </a:r>
          </a:p>
        </p:txBody>
      </p:sp>
      <p:sp>
        <p:nvSpPr>
          <p:cNvPr id="37" name="Shape 37"/>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8" name="Shape 38"/>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9" name="Shape 39"/>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ENVERGADURA">
    <p:spTree>
      <p:nvGrpSpPr>
        <p:cNvPr id="1" name=""/>
        <p:cNvGrpSpPr/>
        <p:nvPr/>
      </p:nvGrpSpPr>
      <p:grpSpPr>
        <a:xfrm>
          <a:off x="0" y="0"/>
          <a:ext cx="0" cy="0"/>
          <a:chOff x="0" y="0"/>
          <a:chExt cx="0" cy="0"/>
        </a:xfrm>
      </p:grpSpPr>
      <p:pic>
        <p:nvPicPr>
          <p:cNvPr id="46"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47" name="Shape 47"/>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48" name="Shape 48"/>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49" name="pasted-image.pdf"/>
          <p:cNvPicPr>
            <a:picLocks noChangeAspect="1"/>
          </p:cNvPicPr>
          <p:nvPr/>
        </p:nvPicPr>
        <p:blipFill>
          <a:blip r:embed="rId3"/>
          <a:stretch>
            <a:fillRect/>
          </a:stretch>
        </p:blipFill>
        <p:spPr>
          <a:xfrm>
            <a:off x="341168" y="336550"/>
            <a:ext cx="625763" cy="698500"/>
          </a:xfrm>
          <a:prstGeom prst="rect">
            <a:avLst/>
          </a:prstGeom>
          <a:ln w="12700">
            <a:miter lim="400000"/>
          </a:ln>
        </p:spPr>
      </p:pic>
      <p:sp>
        <p:nvSpPr>
          <p:cNvPr id="50" name="Shape 50"/>
          <p:cNvSpPr/>
          <p:nvPr/>
        </p:nvSpPr>
        <p:spPr>
          <a:xfrm>
            <a:off x="1306724" y="336550"/>
            <a:ext cx="6439409" cy="698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ts val="5100"/>
              </a:lnSpc>
              <a:defRPr sz="2000" spc="0">
                <a:solidFill>
                  <a:srgbClr val="8A8D8E"/>
                </a:solidFill>
                <a:latin typeface="Stag Sans Medium"/>
                <a:ea typeface="Stag Sans Medium"/>
                <a:cs typeface="Stag Sans Medium"/>
                <a:sym typeface="Stag Sans Medium"/>
              </a:defRPr>
            </a:pPr>
            <a:r>
              <a:t>Diseño y Evaluación de Proyectos de Gran Envergadura</a:t>
            </a:r>
          </a:p>
          <a:p>
            <a:pPr algn="l">
              <a:lnSpc>
                <a:spcPts val="5100"/>
              </a:lnSpc>
              <a:defRPr sz="2000" spc="0">
                <a:solidFill>
                  <a:srgbClr val="8A8D8E"/>
                </a:solidFill>
                <a:latin typeface="Stag Sans Book"/>
                <a:ea typeface="Stag Sans Book"/>
                <a:cs typeface="Stag Sans Book"/>
                <a:sym typeface="Stag Sans Book"/>
              </a:defRPr>
            </a:pPr>
            <a:r>
              <a:t>Aplicando proyectos privados y públicos.</a:t>
            </a:r>
          </a:p>
        </p:txBody>
      </p:sp>
      <p:sp>
        <p:nvSpPr>
          <p:cNvPr id="51" name="Shape 51"/>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MINERIA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52" name="Shape 52"/>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4E">
    <p:spTree>
      <p:nvGrpSpPr>
        <p:cNvPr id="1" name=""/>
        <p:cNvGrpSpPr/>
        <p:nvPr/>
      </p:nvGrpSpPr>
      <p:grpSpPr>
        <a:xfrm>
          <a:off x="0" y="0"/>
          <a:ext cx="0" cy="0"/>
          <a:chOff x="0" y="0"/>
          <a:chExt cx="0" cy="0"/>
        </a:xfrm>
      </p:grpSpPr>
      <p:pic>
        <p:nvPicPr>
          <p:cNvPr id="59"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60" name="Shape 60"/>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MINERIA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61" name="Shape 61"/>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2" name="Shape 62"/>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63" name="Shape 63"/>
          <p:cNvSpPr/>
          <p:nvPr/>
        </p:nvSpPr>
        <p:spPr>
          <a:xfrm>
            <a:off x="1306724" y="336550"/>
            <a:ext cx="5100321" cy="698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lnSpc>
                <a:spcPts val="5100"/>
              </a:lnSpc>
              <a:defRPr sz="2000" spc="0">
                <a:solidFill>
                  <a:srgbClr val="8A8D8E"/>
                </a:solidFill>
                <a:latin typeface="Stag Sans Medium"/>
                <a:ea typeface="Stag Sans Medium"/>
                <a:cs typeface="Stag Sans Medium"/>
                <a:sym typeface="Stag Sans Medium"/>
              </a:defRPr>
            </a:pPr>
            <a:r>
              <a:t>Liderazgo estratégico para Ingenieros</a:t>
            </a:r>
          </a:p>
          <a:p>
            <a:pPr algn="l">
              <a:lnSpc>
                <a:spcPts val="5100"/>
              </a:lnSpc>
              <a:defRPr sz="2000" spc="0">
                <a:solidFill>
                  <a:srgbClr val="8A8D8E"/>
                </a:solidFill>
                <a:latin typeface="Stag Sans Book"/>
                <a:ea typeface="Stag Sans Book"/>
                <a:cs typeface="Stag Sans Book"/>
                <a:sym typeface="Stag Sans Book"/>
              </a:defRPr>
            </a:pPr>
            <a:r>
              <a:t>Liderando el futuro, transformando al mundo</a:t>
            </a:r>
          </a:p>
        </p:txBody>
      </p:sp>
      <p:pic>
        <p:nvPicPr>
          <p:cNvPr id="64" name="pasted-image.png"/>
          <p:cNvPicPr>
            <a:picLocks noChangeAspect="1"/>
          </p:cNvPicPr>
          <p:nvPr/>
        </p:nvPicPr>
        <p:blipFill>
          <a:blip r:embed="rId3"/>
          <a:stretch>
            <a:fillRect/>
          </a:stretch>
        </p:blipFill>
        <p:spPr>
          <a:xfrm>
            <a:off x="-19885" y="314344"/>
            <a:ext cx="1235243" cy="698501"/>
          </a:xfrm>
          <a:prstGeom prst="rect">
            <a:avLst/>
          </a:prstGeom>
          <a:ln w="12700">
            <a:miter lim="400000"/>
          </a:ln>
        </p:spPr>
      </p:pic>
      <p:sp>
        <p:nvSpPr>
          <p:cNvPr id="65" name="Shape 65"/>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ELECTRIC-1">
    <p:spTree>
      <p:nvGrpSpPr>
        <p:cNvPr id="1" name=""/>
        <p:cNvGrpSpPr/>
        <p:nvPr/>
      </p:nvGrpSpPr>
      <p:grpSpPr>
        <a:xfrm>
          <a:off x="0" y="0"/>
          <a:ext cx="0" cy="0"/>
          <a:chOff x="0" y="0"/>
          <a:chExt cx="0" cy="0"/>
        </a:xfrm>
      </p:grpSpPr>
      <p:pic>
        <p:nvPicPr>
          <p:cNvPr id="72"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73" name="Shape 73"/>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ENERGÍA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74" name="Shape 74"/>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75" name="Shape 75"/>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76" name="pasted-image.pdf"/>
          <p:cNvPicPr>
            <a:picLocks noChangeAspect="1"/>
          </p:cNvPicPr>
          <p:nvPr/>
        </p:nvPicPr>
        <p:blipFill>
          <a:blip r:embed="rId3"/>
          <a:stretch>
            <a:fillRect/>
          </a:stretch>
        </p:blipFill>
        <p:spPr>
          <a:xfrm>
            <a:off x="362282" y="380786"/>
            <a:ext cx="635001" cy="610028"/>
          </a:xfrm>
          <a:prstGeom prst="rect">
            <a:avLst/>
          </a:prstGeom>
          <a:ln w="12700">
            <a:miter lim="400000"/>
          </a:ln>
        </p:spPr>
      </p:pic>
      <p:sp>
        <p:nvSpPr>
          <p:cNvPr id="77" name="Shape 77"/>
          <p:cNvSpPr/>
          <p:nvPr/>
        </p:nvSpPr>
        <p:spPr>
          <a:xfrm>
            <a:off x="1306724" y="336550"/>
            <a:ext cx="5354829" cy="698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lnSpc>
                <a:spcPts val="5100"/>
              </a:lnSpc>
              <a:defRPr sz="2000" spc="0">
                <a:solidFill>
                  <a:srgbClr val="8A8D8E"/>
                </a:solidFill>
                <a:latin typeface="Stag Sans Book"/>
                <a:ea typeface="Stag Sans Book"/>
                <a:cs typeface="Stag Sans Book"/>
                <a:sym typeface="Stag Sans Book"/>
              </a:defRPr>
            </a:pPr>
            <a:r>
              <a:rPr>
                <a:latin typeface="Stag Sans Medium"/>
                <a:ea typeface="Stag Sans Medium"/>
                <a:cs typeface="Stag Sans Medium"/>
                <a:sym typeface="Stag Sans Medium"/>
              </a:rPr>
              <a:t>Estructura y proyectos del sector eléctrico</a:t>
            </a:r>
            <a:br/>
            <a:r>
              <a:t>Mayor rentabilidad y  sostenibilidad empresaria</a:t>
            </a:r>
          </a:p>
        </p:txBody>
      </p:sp>
      <p:sp>
        <p:nvSpPr>
          <p:cNvPr id="78" name="Shape 78"/>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ELECTRIC-2">
    <p:spTree>
      <p:nvGrpSpPr>
        <p:cNvPr id="1" name=""/>
        <p:cNvGrpSpPr/>
        <p:nvPr/>
      </p:nvGrpSpPr>
      <p:grpSpPr>
        <a:xfrm>
          <a:off x="0" y="0"/>
          <a:ext cx="0" cy="0"/>
          <a:chOff x="0" y="0"/>
          <a:chExt cx="0" cy="0"/>
        </a:xfrm>
      </p:grpSpPr>
      <p:pic>
        <p:nvPicPr>
          <p:cNvPr id="85"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86" name="Shape 86"/>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ENERGÍA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87" name="Shape 87"/>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88" name="Shape 88"/>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pic>
        <p:nvPicPr>
          <p:cNvPr id="89" name="pasted-image.pdf"/>
          <p:cNvPicPr>
            <a:picLocks noChangeAspect="1"/>
          </p:cNvPicPr>
          <p:nvPr/>
        </p:nvPicPr>
        <p:blipFill>
          <a:blip r:embed="rId3"/>
          <a:stretch>
            <a:fillRect/>
          </a:stretch>
        </p:blipFill>
        <p:spPr>
          <a:xfrm>
            <a:off x="362282" y="380786"/>
            <a:ext cx="635001" cy="610028"/>
          </a:xfrm>
          <a:prstGeom prst="rect">
            <a:avLst/>
          </a:prstGeom>
          <a:ln w="12700">
            <a:miter lim="400000"/>
          </a:ln>
        </p:spPr>
      </p:pic>
      <p:sp>
        <p:nvSpPr>
          <p:cNvPr id="90" name="Shape 90"/>
          <p:cNvSpPr/>
          <p:nvPr/>
        </p:nvSpPr>
        <p:spPr>
          <a:xfrm>
            <a:off x="1306724" y="336550"/>
            <a:ext cx="5354829" cy="698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lnSpc>
                <a:spcPts val="5100"/>
              </a:lnSpc>
              <a:defRPr sz="2000" spc="0">
                <a:solidFill>
                  <a:srgbClr val="8A8D8E"/>
                </a:solidFill>
                <a:latin typeface="Stag Sans Book"/>
                <a:ea typeface="Stag Sans Book"/>
                <a:cs typeface="Stag Sans Book"/>
                <a:sym typeface="Stag Sans Book"/>
              </a:defRPr>
            </a:pPr>
            <a:r>
              <a:rPr>
                <a:latin typeface="Stag Sans Medium"/>
                <a:ea typeface="Stag Sans Medium"/>
                <a:cs typeface="Stag Sans Medium"/>
                <a:sym typeface="Stag Sans Medium"/>
              </a:rPr>
              <a:t>Cogeneración</a:t>
            </a:r>
            <a:br/>
            <a:r>
              <a:t>Mayor rentabilidad y  sostenibilidad empresaria</a:t>
            </a:r>
          </a:p>
        </p:txBody>
      </p:sp>
      <p:sp>
        <p:nvSpPr>
          <p:cNvPr id="91" name="Shape 9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LOG-MIN">
    <p:spTree>
      <p:nvGrpSpPr>
        <p:cNvPr id="1" name=""/>
        <p:cNvGrpSpPr/>
        <p:nvPr/>
      </p:nvGrpSpPr>
      <p:grpSpPr>
        <a:xfrm>
          <a:off x="0" y="0"/>
          <a:ext cx="0" cy="0"/>
          <a:chOff x="0" y="0"/>
          <a:chExt cx="0" cy="0"/>
        </a:xfrm>
      </p:grpSpPr>
      <p:pic>
        <p:nvPicPr>
          <p:cNvPr id="98"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99" name="Shape 99"/>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MINERIA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100" name="Shape 100"/>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01" name="Shape 101"/>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02" name="Shape 102"/>
          <p:cNvSpPr/>
          <p:nvPr/>
        </p:nvSpPr>
        <p:spPr>
          <a:xfrm>
            <a:off x="1306724" y="336550"/>
            <a:ext cx="5497577" cy="698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lnSpc>
                <a:spcPts val="5100"/>
              </a:lnSpc>
              <a:defRPr sz="2000" spc="0">
                <a:solidFill>
                  <a:srgbClr val="8A8D8E"/>
                </a:solidFill>
                <a:latin typeface="Stag Sans Book"/>
                <a:ea typeface="Stag Sans Book"/>
                <a:cs typeface="Stag Sans Book"/>
                <a:sym typeface="Stag Sans Book"/>
              </a:defRPr>
            </a:pPr>
            <a:r>
              <a:rPr>
                <a:latin typeface="Stag Sans Medium"/>
                <a:ea typeface="Stag Sans Medium"/>
                <a:cs typeface="Stag Sans Medium"/>
                <a:sym typeface="Stag Sans Medium"/>
              </a:rPr>
              <a:t>Comercialización y Logística Minera</a:t>
            </a:r>
            <a:br/>
            <a:r>
              <a:t>Optimiza tu último eslabón de la cadena de valor</a:t>
            </a:r>
          </a:p>
        </p:txBody>
      </p:sp>
      <p:pic>
        <p:nvPicPr>
          <p:cNvPr id="103" name="pasted-image.pdf"/>
          <p:cNvPicPr>
            <a:picLocks noChangeAspect="1"/>
          </p:cNvPicPr>
          <p:nvPr/>
        </p:nvPicPr>
        <p:blipFill>
          <a:blip r:embed="rId3"/>
          <a:stretch>
            <a:fillRect/>
          </a:stretch>
        </p:blipFill>
        <p:spPr>
          <a:xfrm>
            <a:off x="452318" y="336550"/>
            <a:ext cx="454929" cy="698500"/>
          </a:xfrm>
          <a:prstGeom prst="rect">
            <a:avLst/>
          </a:prstGeom>
          <a:ln w="12700">
            <a:miter lim="400000"/>
          </a:ln>
        </p:spPr>
      </p:pic>
      <p:sp>
        <p:nvSpPr>
          <p:cNvPr id="104" name="Shape 104"/>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MIN-PLAN">
    <p:spTree>
      <p:nvGrpSpPr>
        <p:cNvPr id="1" name=""/>
        <p:cNvGrpSpPr/>
        <p:nvPr/>
      </p:nvGrpSpPr>
      <p:grpSpPr>
        <a:xfrm>
          <a:off x="0" y="0"/>
          <a:ext cx="0" cy="0"/>
          <a:chOff x="0" y="0"/>
          <a:chExt cx="0" cy="0"/>
        </a:xfrm>
      </p:grpSpPr>
      <p:pic>
        <p:nvPicPr>
          <p:cNvPr id="111"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112" name="Shape 112"/>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MINERIA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113" name="Shape 113"/>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14" name="Shape 114"/>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15" name="Shape 115"/>
          <p:cNvSpPr/>
          <p:nvPr/>
        </p:nvSpPr>
        <p:spPr>
          <a:xfrm>
            <a:off x="1306724" y="336550"/>
            <a:ext cx="4997451" cy="698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lnSpc>
                <a:spcPts val="5100"/>
              </a:lnSpc>
              <a:defRPr sz="2000" spc="0">
                <a:solidFill>
                  <a:srgbClr val="8A8D8E"/>
                </a:solidFill>
                <a:latin typeface="Stag Sans Book"/>
                <a:ea typeface="Stag Sans Book"/>
                <a:cs typeface="Stag Sans Book"/>
                <a:sym typeface="Stag Sans Book"/>
              </a:defRPr>
            </a:pPr>
            <a:r>
              <a:rPr>
                <a:latin typeface="Stag Sans Medium"/>
                <a:ea typeface="Stag Sans Medium"/>
                <a:cs typeface="Stag Sans Medium"/>
                <a:sym typeface="Stag Sans Medium"/>
              </a:rPr>
              <a:t>Optimización en el Planeamiento Minero</a:t>
            </a:r>
            <a:br/>
            <a:r>
              <a:t>Maximice la rentabilidad de sus operaciones</a:t>
            </a:r>
          </a:p>
        </p:txBody>
      </p:sp>
      <p:pic>
        <p:nvPicPr>
          <p:cNvPr id="116" name="pasted-image.pdf"/>
          <p:cNvPicPr>
            <a:picLocks noChangeAspect="1"/>
          </p:cNvPicPr>
          <p:nvPr/>
        </p:nvPicPr>
        <p:blipFill>
          <a:blip r:embed="rId3"/>
          <a:stretch>
            <a:fillRect/>
          </a:stretch>
        </p:blipFill>
        <p:spPr>
          <a:xfrm>
            <a:off x="452318" y="336550"/>
            <a:ext cx="454929" cy="698500"/>
          </a:xfrm>
          <a:prstGeom prst="rect">
            <a:avLst/>
          </a:prstGeom>
          <a:ln w="12700">
            <a:miter lim="400000"/>
          </a:ln>
        </p:spPr>
      </p:pic>
      <p:sp>
        <p:nvSpPr>
          <p:cNvPr id="117" name="Shape 117"/>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IXSIGMA">
    <p:spTree>
      <p:nvGrpSpPr>
        <p:cNvPr id="1" name=""/>
        <p:cNvGrpSpPr/>
        <p:nvPr/>
      </p:nvGrpSpPr>
      <p:grpSpPr>
        <a:xfrm>
          <a:off x="0" y="0"/>
          <a:ext cx="0" cy="0"/>
          <a:chOff x="0" y="0"/>
          <a:chExt cx="0" cy="0"/>
        </a:xfrm>
      </p:grpSpPr>
      <p:pic>
        <p:nvPicPr>
          <p:cNvPr id="124" name="pasted-image.pdf"/>
          <p:cNvPicPr>
            <a:picLocks noChangeAspect="1"/>
          </p:cNvPicPr>
          <p:nvPr/>
        </p:nvPicPr>
        <p:blipFill>
          <a:blip r:embed="rId2"/>
          <a:stretch>
            <a:fillRect/>
          </a:stretch>
        </p:blipFill>
        <p:spPr>
          <a:xfrm>
            <a:off x="14950293" y="8337551"/>
            <a:ext cx="1130306" cy="533397"/>
          </a:xfrm>
          <a:prstGeom prst="rect">
            <a:avLst/>
          </a:prstGeom>
          <a:ln w="12700">
            <a:miter lim="400000"/>
          </a:ln>
        </p:spPr>
      </p:pic>
      <p:sp>
        <p:nvSpPr>
          <p:cNvPr id="125" name="Shape 125"/>
          <p:cNvSpPr/>
          <p:nvPr/>
        </p:nvSpPr>
        <p:spPr>
          <a:xfrm>
            <a:off x="196626" y="8406129"/>
            <a:ext cx="3951008" cy="4241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gn="l">
              <a:defRPr sz="1200">
                <a:solidFill>
                  <a:srgbClr val="8E9090"/>
                </a:solidFill>
                <a:latin typeface="Stag Sans Medium"/>
                <a:ea typeface="Stag Sans Medium"/>
                <a:cs typeface="Stag Sans Medium"/>
                <a:sym typeface="Stag Sans Medium"/>
              </a:defRPr>
            </a:pPr>
            <a:r>
              <a:t>MINERIA 2016</a:t>
            </a:r>
          </a:p>
          <a:p>
            <a:pPr algn="l">
              <a:defRPr sz="1200">
                <a:solidFill>
                  <a:srgbClr val="8E9090"/>
                </a:solidFill>
                <a:latin typeface="Stag Sans Book"/>
                <a:ea typeface="Stag Sans Book"/>
                <a:cs typeface="Stag Sans Book"/>
                <a:sym typeface="Stag Sans Book"/>
              </a:defRPr>
            </a:pPr>
            <a:r>
              <a:t>UTEC · Educación Ejecutiva</a:t>
            </a:r>
          </a:p>
        </p:txBody>
      </p:sp>
      <p:sp>
        <p:nvSpPr>
          <p:cNvPr id="126" name="Shape 126"/>
          <p:cNvSpPr/>
          <p:nvPr/>
        </p:nvSpPr>
        <p:spPr>
          <a:xfrm>
            <a:off x="152400" y="8204200"/>
            <a:ext cx="15951200" cy="0"/>
          </a:xfrm>
          <a:prstGeom prst="line">
            <a:avLst/>
          </a:prstGeom>
          <a:ln w="25400">
            <a:solidFill>
              <a:srgbClr val="8E9090"/>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27" name="Shape 127"/>
          <p:cNvSpPr/>
          <p:nvPr/>
        </p:nvSpPr>
        <p:spPr>
          <a:xfrm>
            <a:off x="15424150" y="262284"/>
            <a:ext cx="635000" cy="161232"/>
          </a:xfrm>
          <a:prstGeom prst="roundRect">
            <a:avLst>
              <a:gd name="adj" fmla="val 50000"/>
            </a:avLst>
          </a:prstGeom>
          <a:solidFill>
            <a:srgbClr val="8E909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128" name="Shape 128"/>
          <p:cNvSpPr/>
          <p:nvPr/>
        </p:nvSpPr>
        <p:spPr>
          <a:xfrm>
            <a:off x="1306724" y="336550"/>
            <a:ext cx="5155185" cy="6985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algn="l">
              <a:lnSpc>
                <a:spcPts val="5100"/>
              </a:lnSpc>
              <a:defRPr sz="2000" spc="0">
                <a:solidFill>
                  <a:srgbClr val="8A8D8E"/>
                </a:solidFill>
                <a:latin typeface="Stag Sans Book"/>
                <a:ea typeface="Stag Sans Book"/>
                <a:cs typeface="Stag Sans Book"/>
                <a:sym typeface="Stag Sans Book"/>
              </a:defRPr>
            </a:pPr>
            <a:r>
              <a:rPr>
                <a:latin typeface="Stag Sans Medium"/>
                <a:ea typeface="Stag Sans Medium"/>
                <a:cs typeface="Stag Sans Medium"/>
                <a:sym typeface="Stag Sans Medium"/>
              </a:rPr>
              <a:t>Lean Six Sigma para la Industria Alimentaria </a:t>
            </a:r>
            <a:br/>
            <a:r>
              <a:t>Seguridad, Trazabilidad y Calidad</a:t>
            </a:r>
          </a:p>
        </p:txBody>
      </p:sp>
      <p:pic>
        <p:nvPicPr>
          <p:cNvPr id="129" name="pasted-image.pdf"/>
          <p:cNvPicPr>
            <a:picLocks noChangeAspect="1"/>
          </p:cNvPicPr>
          <p:nvPr/>
        </p:nvPicPr>
        <p:blipFill>
          <a:blip r:embed="rId3"/>
          <a:stretch>
            <a:fillRect/>
          </a:stretch>
        </p:blipFill>
        <p:spPr>
          <a:xfrm>
            <a:off x="362282" y="388191"/>
            <a:ext cx="635001" cy="595218"/>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5400" y="6921500"/>
            <a:ext cx="16319500" cy="2222500"/>
          </a:xfrm>
          <a:prstGeom prst="rect">
            <a:avLst/>
          </a:prstGeom>
          <a:solidFill>
            <a:srgbClr val="FFFFFF"/>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Shape 3"/>
          <p:cNvSpPr/>
          <p:nvPr/>
        </p:nvSpPr>
        <p:spPr>
          <a:xfrm>
            <a:off x="196626" y="8401050"/>
            <a:ext cx="1586941" cy="4318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1200">
                <a:latin typeface="DIN Next LT Pro Medium"/>
                <a:ea typeface="DIN Next LT Pro Medium"/>
                <a:cs typeface="DIN Next LT Pro Medium"/>
                <a:sym typeface="DIN Next LT Pro Medium"/>
              </a:defRPr>
            </a:pPr>
            <a:r>
              <a:t>Educación Ejecutiva</a:t>
            </a:r>
          </a:p>
          <a:p>
            <a:pPr algn="l">
              <a:defRPr sz="1200">
                <a:latin typeface="DIN Next LT Pro Medium"/>
                <a:ea typeface="DIN Next LT Pro Medium"/>
                <a:cs typeface="DIN Next LT Pro Medium"/>
                <a:sym typeface="DIN Next LT Pro Medium"/>
              </a:defRPr>
            </a:pPr>
            <a:r>
              <a:t>UTEC</a:t>
            </a:r>
          </a:p>
        </p:txBody>
      </p:sp>
      <p:pic>
        <p:nvPicPr>
          <p:cNvPr id="4" name="pasted-image.pdf"/>
          <p:cNvPicPr>
            <a:picLocks noChangeAspect="1"/>
          </p:cNvPicPr>
          <p:nvPr/>
        </p:nvPicPr>
        <p:blipFill>
          <a:blip r:embed="rId17"/>
          <a:stretch>
            <a:fillRect/>
          </a:stretch>
        </p:blipFill>
        <p:spPr>
          <a:xfrm>
            <a:off x="7831620" y="1833714"/>
            <a:ext cx="6041061" cy="4231972"/>
          </a:xfrm>
          <a:prstGeom prst="rect">
            <a:avLst/>
          </a:prstGeom>
          <a:ln w="12700">
            <a:miter lim="400000"/>
          </a:ln>
        </p:spPr>
      </p:pic>
      <p:pic>
        <p:nvPicPr>
          <p:cNvPr id="5" name="Ilustración Cogeneración.jpg"/>
          <p:cNvPicPr>
            <a:picLocks noChangeAspect="1"/>
          </p:cNvPicPr>
          <p:nvPr/>
        </p:nvPicPr>
        <p:blipFill>
          <a:blip r:embed="rId18"/>
          <a:stretch>
            <a:fillRect/>
          </a:stretch>
        </p:blipFill>
        <p:spPr>
          <a:xfrm>
            <a:off x="2690614" y="2441460"/>
            <a:ext cx="3843344" cy="5536059"/>
          </a:xfrm>
          <a:prstGeom prst="rect">
            <a:avLst/>
          </a:prstGeom>
          <a:ln w="12700">
            <a:miter lim="400000"/>
          </a:ln>
        </p:spPr>
      </p:pic>
      <p:sp>
        <p:nvSpPr>
          <p:cNvPr id="6" name="Shape 6"/>
          <p:cNvSpPr/>
          <p:nvPr/>
        </p:nvSpPr>
        <p:spPr>
          <a:xfrm>
            <a:off x="15284450" y="363884"/>
            <a:ext cx="635000" cy="161232"/>
          </a:xfrm>
          <a:prstGeom prst="roundRect">
            <a:avLst>
              <a:gd name="adj" fmla="val 50000"/>
            </a:avLst>
          </a:prstGeom>
          <a:solidFill>
            <a:srgbClr val="000000"/>
          </a:solidFill>
          <a:ln w="12700">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7" name="Shape 7"/>
          <p:cNvSpPr>
            <a:spLocks noGrp="1"/>
          </p:cNvSpPr>
          <p:nvPr>
            <p:ph type="title"/>
          </p:nvPr>
        </p:nvSpPr>
        <p:spPr>
          <a:xfrm>
            <a:off x="1155700" y="1536700"/>
            <a:ext cx="13931900" cy="3086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r>
              <a:t>Texto del título</a:t>
            </a:r>
          </a:p>
        </p:txBody>
      </p:sp>
      <p:sp>
        <p:nvSpPr>
          <p:cNvPr id="8" name="Shape 8"/>
          <p:cNvSpPr>
            <a:spLocks noGrp="1"/>
          </p:cNvSpPr>
          <p:nvPr>
            <p:ph type="body" idx="1"/>
          </p:nvPr>
        </p:nvSpPr>
        <p:spPr>
          <a:xfrm>
            <a:off x="1155700" y="4711700"/>
            <a:ext cx="13931900" cy="1054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r>
              <a:t>Nivel de texto 1</a:t>
            </a:r>
          </a:p>
          <a:p>
            <a:pPr lvl="1"/>
            <a:r>
              <a:t>Nivel de texto 2</a:t>
            </a:r>
          </a:p>
          <a:p>
            <a:pPr lvl="2"/>
            <a:r>
              <a:t>Nivel de texto 3</a:t>
            </a:r>
          </a:p>
          <a:p>
            <a:pPr lvl="3"/>
            <a:r>
              <a:t>Nivel de texto 4</a:t>
            </a:r>
          </a:p>
          <a:p>
            <a:pPr lvl="4"/>
            <a:r>
              <a:t>Nivel de texto 5</a:t>
            </a:r>
          </a:p>
        </p:txBody>
      </p:sp>
      <p:sp>
        <p:nvSpPr>
          <p:cNvPr id="9" name="Shape 9"/>
          <p:cNvSpPr>
            <a:spLocks noGrp="1"/>
          </p:cNvSpPr>
          <p:nvPr>
            <p:ph type="sldNum" sz="quarter" idx="2"/>
          </p:nvPr>
        </p:nvSpPr>
        <p:spPr>
          <a:xfrm>
            <a:off x="7960783" y="8686800"/>
            <a:ext cx="317501" cy="342900"/>
          </a:xfrm>
          <a:prstGeom prst="rect">
            <a:avLst/>
          </a:prstGeom>
          <a:ln w="12700">
            <a:miter lim="400000"/>
          </a:ln>
        </p:spPr>
        <p:txBody>
          <a:bodyPr wrap="none" lIns="50800" tIns="50800" rIns="50800" bIns="50800">
            <a:spAutoFit/>
          </a:bodyPr>
          <a:lstStyle>
            <a:lvl1pPr>
              <a:defRPr sz="16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 id="2147483663" r:id="rId12"/>
    <p:sldLayoutId id="2147483664" r:id="rId13"/>
    <p:sldLayoutId id="2147483665" r:id="rId14"/>
    <p:sldLayoutId id="2147483668" r:id="rId15"/>
  </p:sldLayoutIdLst>
  <p:transition spd="med"/>
  <p:txStyles>
    <p:titleStyle>
      <a:lvl1pPr marL="0" marR="0" indent="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1pPr>
      <a:lvl2pPr marL="0" marR="0" indent="2286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2pPr>
      <a:lvl3pPr marL="0" marR="0" indent="4572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3pPr>
      <a:lvl4pPr marL="0" marR="0" indent="6858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4pPr>
      <a:lvl5pPr marL="0" marR="0" indent="9144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5pPr>
      <a:lvl6pPr marL="0" marR="0" indent="11430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6pPr>
      <a:lvl7pPr marL="0" marR="0" indent="13716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7pPr>
      <a:lvl8pPr marL="0" marR="0" indent="16002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8pPr>
      <a:lvl9pPr marL="0" marR="0" indent="1828800" algn="ctr" defTabSz="546100" latinLnBrk="0">
        <a:lnSpc>
          <a:spcPct val="100000"/>
        </a:lnSpc>
        <a:spcBef>
          <a:spcPts val="0"/>
        </a:spcBef>
        <a:spcAft>
          <a:spcPts val="0"/>
        </a:spcAft>
        <a:buClrTx/>
        <a:buSzTx/>
        <a:buFontTx/>
        <a:buNone/>
        <a:tabLst/>
        <a:defRPr sz="7600" b="0" i="0" u="none" strike="noStrike" cap="none" spc="0" baseline="0">
          <a:ln>
            <a:noFill/>
          </a:ln>
          <a:solidFill>
            <a:srgbClr val="000000"/>
          </a:solidFill>
          <a:uFillTx/>
          <a:latin typeface="+mn-lt"/>
          <a:ea typeface="+mn-ea"/>
          <a:cs typeface="+mn-cs"/>
          <a:sym typeface="Gill Sans"/>
        </a:defRPr>
      </a:lvl9pPr>
    </p:titleStyle>
    <p:bodyStyle>
      <a:lvl1pPr marL="0" marR="0" indent="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1pPr>
      <a:lvl2pPr marL="0" marR="0" indent="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2pPr>
      <a:lvl3pPr marL="0" marR="0" indent="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3pPr>
      <a:lvl4pPr marL="0" marR="0" indent="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4pPr>
      <a:lvl5pPr marL="0" marR="0" indent="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5pPr>
      <a:lvl6pPr marL="0" marR="0" indent="24130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6pPr>
      <a:lvl7pPr marL="0" marR="0" indent="46990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7pPr>
      <a:lvl8pPr marL="0" marR="0" indent="71120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8pPr>
      <a:lvl9pPr marL="0" marR="0" indent="952500" algn="ctr" defTabSz="546100" latinLnBrk="0">
        <a:lnSpc>
          <a:spcPct val="100000"/>
        </a:lnSpc>
        <a:spcBef>
          <a:spcPts val="0"/>
        </a:spcBef>
        <a:spcAft>
          <a:spcPts val="0"/>
        </a:spcAft>
        <a:buClrTx/>
        <a:buSzTx/>
        <a:buFontTx/>
        <a:buNone/>
        <a:tabLst/>
        <a:defRPr sz="32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1pPr>
      <a:lvl2pPr marL="0" marR="0" indent="2286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2pPr>
      <a:lvl3pPr marL="0" marR="0" indent="4572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3pPr>
      <a:lvl4pPr marL="0" marR="0" indent="6858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4pPr>
      <a:lvl5pPr marL="0" marR="0" indent="9144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5pPr>
      <a:lvl6pPr marL="0" marR="0" indent="11430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6pPr>
      <a:lvl7pPr marL="0" marR="0" indent="13716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7pPr>
      <a:lvl8pPr marL="0" marR="0" indent="16002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8pPr>
      <a:lvl9pPr marL="0" marR="0" indent="18288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djsg2021utec/proyecto2_incertidumbre/blob/main/Acrobot_Proyecto_Final.ipynb" TargetMode="External"/><Relationship Id="rId1" Type="http://schemas.openxmlformats.org/officeDocument/2006/relationships/slideLayout" Target="../slideLayouts/slideLayout2.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624" y="426900"/>
            <a:ext cx="2178893" cy="137046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5887" y="184617"/>
            <a:ext cx="719349" cy="39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6660" y="8696605"/>
            <a:ext cx="719349" cy="39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05" y="167108"/>
            <a:ext cx="719349" cy="39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78" y="8679096"/>
            <a:ext cx="719349" cy="39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3356517" y="2360808"/>
            <a:ext cx="923902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s-AR" dirty="0">
                <a:solidFill>
                  <a:schemeClr val="tx1"/>
                </a:solidFill>
                <a:latin typeface="Roboto" panose="02000000000000000000" pitchFamily="2" charset="0"/>
                <a:ea typeface="Roboto" panose="02000000000000000000" pitchFamily="2" charset="0"/>
              </a:rPr>
              <a:t>Resolución del Problema de </a:t>
            </a:r>
            <a:r>
              <a:rPr lang="es-AR" dirty="0" err="1">
                <a:solidFill>
                  <a:schemeClr val="tx1"/>
                </a:solidFill>
                <a:latin typeface="Roboto" panose="02000000000000000000" pitchFamily="2" charset="0"/>
                <a:ea typeface="Roboto" panose="02000000000000000000" pitchFamily="2" charset="0"/>
              </a:rPr>
              <a:t>Acrobot</a:t>
            </a:r>
            <a:r>
              <a:rPr lang="es-AR" dirty="0">
                <a:solidFill>
                  <a:schemeClr val="tx1"/>
                </a:solidFill>
                <a:latin typeface="Roboto" panose="02000000000000000000" pitchFamily="2" charset="0"/>
                <a:ea typeface="Roboto" panose="02000000000000000000" pitchFamily="2" charset="0"/>
              </a:rPr>
              <a:t> con Deep </a:t>
            </a:r>
            <a:r>
              <a:rPr lang="es-AR" dirty="0" err="1">
                <a:solidFill>
                  <a:schemeClr val="tx1"/>
                </a:solidFill>
                <a:latin typeface="Roboto" panose="02000000000000000000" pitchFamily="2" charset="0"/>
                <a:ea typeface="Roboto" panose="02000000000000000000" pitchFamily="2" charset="0"/>
              </a:rPr>
              <a:t>Reinforcement</a:t>
            </a:r>
            <a:r>
              <a:rPr lang="es-AR" dirty="0">
                <a:solidFill>
                  <a:schemeClr val="tx1"/>
                </a:solidFill>
                <a:latin typeface="Roboto" panose="02000000000000000000" pitchFamily="2" charset="0"/>
                <a:ea typeface="Roboto" panose="02000000000000000000" pitchFamily="2" charset="0"/>
              </a:rPr>
              <a:t> </a:t>
            </a:r>
            <a:r>
              <a:rPr lang="es-AR" dirty="0" err="1">
                <a:solidFill>
                  <a:schemeClr val="tx1"/>
                </a:solidFill>
                <a:latin typeface="Roboto" panose="02000000000000000000" pitchFamily="2" charset="0"/>
                <a:ea typeface="Roboto" panose="02000000000000000000" pitchFamily="2" charset="0"/>
              </a:rPr>
              <a:t>Learning</a:t>
            </a:r>
            <a:endParaRPr lang="es-AR" dirty="0">
              <a:solidFill>
                <a:schemeClr val="tx1"/>
              </a:solidFill>
              <a:latin typeface="Roboto" panose="02000000000000000000" pitchFamily="2" charset="0"/>
              <a:ea typeface="Roboto" panose="02000000000000000000" pitchFamily="2" charset="0"/>
            </a:endParaRPr>
          </a:p>
          <a:p>
            <a:pPr marL="0" marR="0" indent="0" algn="ctr" defTabSz="546100" rtl="0" fontAlgn="auto" latinLnBrk="0" hangingPunct="0">
              <a:lnSpc>
                <a:spcPct val="100000"/>
              </a:lnSpc>
              <a:spcBef>
                <a:spcPts val="0"/>
              </a:spcBef>
              <a:spcAft>
                <a:spcPts val="0"/>
              </a:spcAft>
              <a:buClrTx/>
              <a:buSzTx/>
              <a:buFontTx/>
              <a:buNone/>
              <a:tabLst/>
            </a:pPr>
            <a:endParaRPr kumimoji="0" lang="es-AR" sz="1800" b="0" i="0" u="none" strike="noStrike" cap="none" spc="0" normalizeH="0" baseline="0" dirty="0">
              <a:ln>
                <a:noFill/>
              </a:ln>
              <a:solidFill>
                <a:schemeClr val="tx1"/>
              </a:solidFill>
              <a:effectLst/>
              <a:uFillTx/>
              <a:sym typeface="Gill Sans"/>
            </a:endParaRPr>
          </a:p>
          <a:p>
            <a:pPr marL="0" marR="0" indent="0" algn="ctr" defTabSz="546100" rtl="0" fontAlgn="auto" latinLnBrk="0" hangingPunct="0">
              <a:lnSpc>
                <a:spcPct val="100000"/>
              </a:lnSpc>
              <a:spcBef>
                <a:spcPts val="0"/>
              </a:spcBef>
              <a:spcAft>
                <a:spcPts val="0"/>
              </a:spcAft>
              <a:buClrTx/>
              <a:buSzTx/>
              <a:buFontTx/>
              <a:buNone/>
              <a:tabLst/>
            </a:pPr>
            <a:r>
              <a:rPr kumimoji="0" lang="es-AR" sz="1800" b="0" i="0" u="none" strike="noStrike" cap="none" spc="0" normalizeH="0" baseline="0" dirty="0">
                <a:ln>
                  <a:noFill/>
                </a:ln>
                <a:solidFill>
                  <a:schemeClr val="tx1"/>
                </a:solidFill>
                <a:effectLst/>
                <a:uFillTx/>
                <a:sym typeface="Gill Sans"/>
              </a:rPr>
              <a:t>CS8131 – Incertidumbre en Inteligencia Artificial</a:t>
            </a:r>
          </a:p>
        </p:txBody>
      </p:sp>
      <p:sp>
        <p:nvSpPr>
          <p:cNvPr id="8" name="3 CuadroTexto">
            <a:extLst>
              <a:ext uri="{FF2B5EF4-FFF2-40B4-BE49-F238E27FC236}">
                <a16:creationId xmlns:a16="http://schemas.microsoft.com/office/drawing/2014/main" id="{5F2FC40E-036F-2920-524C-1C9A1D8CDE8B}"/>
              </a:ext>
            </a:extLst>
          </p:cNvPr>
          <p:cNvSpPr txBox="1"/>
          <p:nvPr/>
        </p:nvSpPr>
        <p:spPr>
          <a:xfrm>
            <a:off x="4085249" y="4802832"/>
            <a:ext cx="76369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s-AR" sz="2400" dirty="0">
                <a:solidFill>
                  <a:schemeClr val="tx1"/>
                </a:solidFill>
                <a:latin typeface="Roboto" panose="02000000000000000000" pitchFamily="2" charset="0"/>
                <a:ea typeface="Roboto" panose="02000000000000000000" pitchFamily="2" charset="0"/>
              </a:rPr>
              <a:t>Dan Santivañez</a:t>
            </a:r>
          </a:p>
          <a:p>
            <a:r>
              <a:rPr lang="es-AR" sz="2400" dirty="0">
                <a:solidFill>
                  <a:schemeClr val="tx1"/>
                </a:solidFill>
                <a:latin typeface="Roboto" panose="02000000000000000000" pitchFamily="2" charset="0"/>
                <a:ea typeface="Roboto" panose="02000000000000000000" pitchFamily="2" charset="0"/>
              </a:rPr>
              <a:t>Jesús García</a:t>
            </a:r>
          </a:p>
          <a:p>
            <a:r>
              <a:rPr lang="es-AR" sz="2400" dirty="0">
                <a:solidFill>
                  <a:schemeClr val="tx1"/>
                </a:solidFill>
                <a:latin typeface="Roboto" panose="02000000000000000000" pitchFamily="2" charset="0"/>
                <a:ea typeface="Roboto" panose="02000000000000000000" pitchFamily="2" charset="0"/>
              </a:rPr>
              <a:t>Gustavo </a:t>
            </a:r>
            <a:r>
              <a:rPr lang="es-AR" sz="2400" dirty="0" err="1">
                <a:solidFill>
                  <a:schemeClr val="tx1"/>
                </a:solidFill>
                <a:latin typeface="Roboto" panose="02000000000000000000" pitchFamily="2" charset="0"/>
                <a:ea typeface="Roboto" panose="02000000000000000000" pitchFamily="2" charset="0"/>
              </a:rPr>
              <a:t>Ñaupa</a:t>
            </a:r>
            <a:endParaRPr lang="es-AR" sz="2400" dirty="0">
              <a:solidFill>
                <a:schemeClr val="tx1"/>
              </a:solidFill>
              <a:latin typeface="Roboto" panose="02000000000000000000" pitchFamily="2" charset="0"/>
              <a:ea typeface="Roboto" panose="02000000000000000000" pitchFamily="2" charset="0"/>
            </a:endParaRPr>
          </a:p>
        </p:txBody>
      </p:sp>
      <p:sp>
        <p:nvSpPr>
          <p:cNvPr id="11" name="Shape 223">
            <a:extLst>
              <a:ext uri="{FF2B5EF4-FFF2-40B4-BE49-F238E27FC236}">
                <a16:creationId xmlns:a16="http://schemas.microsoft.com/office/drawing/2014/main" id="{A75DA5DA-C66A-9292-3579-92397D9D5623}"/>
              </a:ext>
            </a:extLst>
          </p:cNvPr>
          <p:cNvSpPr/>
          <p:nvPr/>
        </p:nvSpPr>
        <p:spPr>
          <a:xfrm flipV="1">
            <a:off x="4565681" y="4402393"/>
            <a:ext cx="6674748" cy="45719"/>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55862" y="143515"/>
            <a:ext cx="507510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lang="es-MX" sz="3200" dirty="0">
                <a:latin typeface="Verdana" panose="020B0604030504040204" pitchFamily="34" charset="0"/>
                <a:ea typeface="Verdana" panose="020B0604030504040204" pitchFamily="34" charset="0"/>
                <a:cs typeface="Verdana" panose="020B0604030504040204" pitchFamily="34" charset="0"/>
              </a:rPr>
              <a:t>4. Pruebas y Resultados</a:t>
            </a:r>
          </a:p>
        </p:txBody>
      </p:sp>
      <p:pic>
        <p:nvPicPr>
          <p:cNvPr id="1026" name="Picture 2">
            <a:extLst>
              <a:ext uri="{FF2B5EF4-FFF2-40B4-BE49-F238E27FC236}">
                <a16:creationId xmlns:a16="http://schemas.microsoft.com/office/drawing/2014/main" id="{8EA40AA5-6317-3019-321C-B3C38C334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46" y="1663239"/>
            <a:ext cx="6088699" cy="50006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1041EF5-4A54-0A07-8B4A-5AF4BE1C2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285" y="1663239"/>
            <a:ext cx="6275536" cy="5000646"/>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77A96E1-B0EC-AD66-F001-5C1A57755121}"/>
              </a:ext>
            </a:extLst>
          </p:cNvPr>
          <p:cNvSpPr txBox="1"/>
          <p:nvPr/>
        </p:nvSpPr>
        <p:spPr>
          <a:xfrm>
            <a:off x="3154538" y="6754528"/>
            <a:ext cx="946124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r>
              <a:rPr kumimoji="0" lang="es-PE" sz="3600" b="0" i="0" u="none" strike="noStrike" cap="none" spc="0" normalizeH="0" baseline="0" dirty="0">
                <a:ln>
                  <a:noFill/>
                </a:ln>
                <a:solidFill>
                  <a:srgbClr val="000000"/>
                </a:solidFill>
                <a:effectLst/>
                <a:uFillTx/>
                <a:latin typeface="+mn-lt"/>
                <a:ea typeface="+mn-ea"/>
                <a:cs typeface="+mn-cs"/>
                <a:sym typeface="Gill Sans"/>
              </a:rPr>
              <a:t>La duración de cada episodio disminuye a medida que aumenta el número de episodios</a:t>
            </a:r>
          </a:p>
        </p:txBody>
      </p:sp>
    </p:spTree>
    <p:extLst>
      <p:ext uri="{BB962C8B-B14F-4D97-AF65-F5344CB8AC3E}">
        <p14:creationId xmlns:p14="http://schemas.microsoft.com/office/powerpoint/2010/main" val="156605650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55862" y="143515"/>
            <a:ext cx="507510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lang="es-MX" sz="3200" dirty="0">
                <a:latin typeface="Verdana" panose="020B0604030504040204" pitchFamily="34" charset="0"/>
                <a:ea typeface="Verdana" panose="020B0604030504040204" pitchFamily="34" charset="0"/>
                <a:cs typeface="Verdana" panose="020B0604030504040204" pitchFamily="34" charset="0"/>
              </a:rPr>
              <a:t>4. Pruebas y Resultados</a:t>
            </a:r>
          </a:p>
        </p:txBody>
      </p:sp>
      <p:pic>
        <p:nvPicPr>
          <p:cNvPr id="2050" name="Picture 2">
            <a:extLst>
              <a:ext uri="{FF2B5EF4-FFF2-40B4-BE49-F238E27FC236}">
                <a16:creationId xmlns:a16="http://schemas.microsoft.com/office/drawing/2014/main" id="{B429A0F4-88D5-542D-0C8F-C344B0EAA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90" y="1773058"/>
            <a:ext cx="7111158" cy="559788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BCF83157-65BF-1919-9057-FCCDF882C619}"/>
              </a:ext>
            </a:extLst>
          </p:cNvPr>
          <p:cNvSpPr txBox="1"/>
          <p:nvPr/>
        </p:nvSpPr>
        <p:spPr>
          <a:xfrm>
            <a:off x="8510309" y="3412709"/>
            <a:ext cx="6679927"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r>
              <a:rPr kumimoji="0" lang="es-PE" sz="3600" b="0" i="0" u="none" strike="noStrike" cap="none" spc="0" normalizeH="0" baseline="0" dirty="0">
                <a:ln>
                  <a:noFill/>
                </a:ln>
                <a:solidFill>
                  <a:srgbClr val="000000"/>
                </a:solidFill>
                <a:effectLst/>
                <a:uFillTx/>
                <a:latin typeface="+mn-lt"/>
                <a:ea typeface="+mn-ea"/>
                <a:cs typeface="+mn-cs"/>
                <a:sym typeface="Gill Sans"/>
              </a:rPr>
              <a:t>La altura máxima se estabiliza después del episodio 50 para uno de los casos. Puede que también se errático en otras pruebas.</a:t>
            </a:r>
          </a:p>
        </p:txBody>
      </p:sp>
    </p:spTree>
    <p:extLst>
      <p:ext uri="{BB962C8B-B14F-4D97-AF65-F5344CB8AC3E}">
        <p14:creationId xmlns:p14="http://schemas.microsoft.com/office/powerpoint/2010/main" val="774166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55862" y="143515"/>
            <a:ext cx="507510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lang="es-MX" sz="3200" dirty="0">
                <a:latin typeface="Verdana" panose="020B0604030504040204" pitchFamily="34" charset="0"/>
                <a:ea typeface="Verdana" panose="020B0604030504040204" pitchFamily="34" charset="0"/>
                <a:cs typeface="Verdana" panose="020B0604030504040204" pitchFamily="34" charset="0"/>
              </a:rPr>
              <a:t>4. Pruebas y Resultados</a:t>
            </a:r>
          </a:p>
        </p:txBody>
      </p:sp>
      <p:pic>
        <p:nvPicPr>
          <p:cNvPr id="3074" name="Picture 2">
            <a:extLst>
              <a:ext uri="{FF2B5EF4-FFF2-40B4-BE49-F238E27FC236}">
                <a16:creationId xmlns:a16="http://schemas.microsoft.com/office/drawing/2014/main" id="{B322052D-84B4-A8F2-FAE3-C29372D5A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254" y="1744078"/>
            <a:ext cx="7246938" cy="565584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839090B-055B-EC5A-5030-FBBCE70C99B7}"/>
              </a:ext>
            </a:extLst>
          </p:cNvPr>
          <p:cNvSpPr txBox="1"/>
          <p:nvPr/>
        </p:nvSpPr>
        <p:spPr>
          <a:xfrm>
            <a:off x="8846211" y="2858711"/>
            <a:ext cx="6679927"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r>
              <a:rPr kumimoji="0" lang="es-PE" sz="3600" b="0" i="0" u="none" strike="noStrike" cap="none" spc="0" normalizeH="0" baseline="0" dirty="0">
                <a:ln>
                  <a:noFill/>
                </a:ln>
                <a:solidFill>
                  <a:srgbClr val="000000"/>
                </a:solidFill>
                <a:effectLst/>
                <a:uFillTx/>
                <a:latin typeface="+mn-lt"/>
                <a:ea typeface="+mn-ea"/>
                <a:cs typeface="+mn-cs"/>
                <a:sym typeface="Gill Sans"/>
              </a:rPr>
              <a:t>La recompensa total por cada episodio aumenta su valor a medida que aumentan los episodios porque el modelo extrae </a:t>
            </a:r>
            <a:r>
              <a:rPr lang="es-PE" dirty="0"/>
              <a:t>experiencias que le permiten llegar al objetivo fácilmente.</a:t>
            </a:r>
            <a:endParaRPr kumimoji="0" lang="es-PE" sz="3600" b="0" i="0" u="none" strike="noStrike" cap="none" spc="0" normalizeH="0" baseline="0" dirty="0">
              <a:ln>
                <a:noFill/>
              </a:ln>
              <a:solidFill>
                <a:srgbClr val="000000"/>
              </a:solidFill>
              <a:effectLst/>
              <a:uFillTx/>
              <a:latin typeface="+mn-lt"/>
              <a:ea typeface="+mn-ea"/>
              <a:cs typeface="+mn-cs"/>
              <a:sym typeface="Gill Sans"/>
            </a:endParaRPr>
          </a:p>
        </p:txBody>
      </p:sp>
    </p:spTree>
    <p:extLst>
      <p:ext uri="{BB962C8B-B14F-4D97-AF65-F5344CB8AC3E}">
        <p14:creationId xmlns:p14="http://schemas.microsoft.com/office/powerpoint/2010/main" val="63070914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55862" y="143515"/>
            <a:ext cx="332943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lang="es-MX" sz="3200" dirty="0">
                <a:latin typeface="Verdana" panose="020B0604030504040204" pitchFamily="34" charset="0"/>
                <a:ea typeface="Verdana" panose="020B0604030504040204" pitchFamily="34" charset="0"/>
                <a:cs typeface="Verdana" panose="020B0604030504040204" pitchFamily="34" charset="0"/>
              </a:rPr>
              <a:t>5. Conclusiones</a:t>
            </a:r>
          </a:p>
        </p:txBody>
      </p:sp>
      <p:sp>
        <p:nvSpPr>
          <p:cNvPr id="4" name="CuadroTexto 3">
            <a:extLst>
              <a:ext uri="{FF2B5EF4-FFF2-40B4-BE49-F238E27FC236}">
                <a16:creationId xmlns:a16="http://schemas.microsoft.com/office/drawing/2014/main" id="{0A8999C1-E10E-B022-8722-BA0475BB83CD}"/>
              </a:ext>
            </a:extLst>
          </p:cNvPr>
          <p:cNvSpPr txBox="1"/>
          <p:nvPr/>
        </p:nvSpPr>
        <p:spPr>
          <a:xfrm>
            <a:off x="796219" y="2304712"/>
            <a:ext cx="14663562"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kumimoji="0" lang="es-PE" sz="3600" b="0" i="0" u="none" strike="noStrike" cap="none" spc="0" normalizeH="0" baseline="0" dirty="0">
                <a:ln>
                  <a:noFill/>
                </a:ln>
                <a:solidFill>
                  <a:srgbClr val="000000"/>
                </a:solidFill>
                <a:effectLst/>
                <a:uFillTx/>
                <a:latin typeface="+mn-lt"/>
                <a:ea typeface="+mn-ea"/>
                <a:cs typeface="+mn-cs"/>
                <a:sym typeface="Gill Sans"/>
              </a:rPr>
              <a:t>1. </a:t>
            </a:r>
            <a:r>
              <a:rPr lang="es-PE" dirty="0"/>
              <a:t>El algoritmo DQN tiene una gran probabilidad de resolver el problema del </a:t>
            </a:r>
            <a:r>
              <a:rPr lang="es-PE" dirty="0" err="1"/>
              <a:t>Acrobot</a:t>
            </a:r>
            <a:r>
              <a:rPr lang="es-PE" dirty="0"/>
              <a:t>.</a:t>
            </a:r>
          </a:p>
          <a:p>
            <a:pPr marL="0" marR="0" indent="0" algn="l" defTabSz="546100" rtl="0" fontAlgn="auto" latinLnBrk="0" hangingPunct="0">
              <a:lnSpc>
                <a:spcPct val="100000"/>
              </a:lnSpc>
              <a:spcBef>
                <a:spcPts val="0"/>
              </a:spcBef>
              <a:spcAft>
                <a:spcPts val="0"/>
              </a:spcAft>
              <a:buClrTx/>
              <a:buSzTx/>
              <a:buFontTx/>
              <a:buNone/>
              <a:tabLst/>
            </a:pPr>
            <a:r>
              <a:rPr kumimoji="0" lang="es-PE" sz="3600" b="0" i="0" u="none" strike="noStrike" cap="none" spc="0" normalizeH="0" baseline="0" dirty="0">
                <a:ln>
                  <a:noFill/>
                </a:ln>
                <a:solidFill>
                  <a:srgbClr val="000000"/>
                </a:solidFill>
                <a:effectLst/>
                <a:uFillTx/>
                <a:latin typeface="+mn-lt"/>
                <a:ea typeface="+mn-ea"/>
                <a:cs typeface="+mn-cs"/>
                <a:sym typeface="Gill Sans"/>
              </a:rPr>
              <a:t>2. </a:t>
            </a:r>
            <a:r>
              <a:rPr lang="es-PE" dirty="0"/>
              <a:t>No obstante es sensible a la aleatoriedad de los primeros valores de los pesos de entrenamiento de la red.</a:t>
            </a:r>
          </a:p>
          <a:p>
            <a:pPr marL="0" marR="0" indent="0" algn="l" defTabSz="546100" rtl="0" fontAlgn="auto" latinLnBrk="0" hangingPunct="0">
              <a:lnSpc>
                <a:spcPct val="100000"/>
              </a:lnSpc>
              <a:spcBef>
                <a:spcPts val="0"/>
              </a:spcBef>
              <a:spcAft>
                <a:spcPts val="0"/>
              </a:spcAft>
              <a:buClrTx/>
              <a:buSzTx/>
              <a:buFontTx/>
              <a:buNone/>
              <a:tabLst/>
            </a:pPr>
            <a:r>
              <a:rPr lang="es-PE" dirty="0"/>
              <a:t>3. A medida que aumentan los episodios es más probable reducir la ejecución del algoritmo debido a la capacidad del modelo de memorizar experiencias.</a:t>
            </a:r>
          </a:p>
          <a:p>
            <a:pPr marL="0" marR="0" indent="0" algn="l" defTabSz="546100" rtl="0" fontAlgn="auto" latinLnBrk="0" hangingPunct="0">
              <a:lnSpc>
                <a:spcPct val="100000"/>
              </a:lnSpc>
              <a:spcBef>
                <a:spcPts val="0"/>
              </a:spcBef>
              <a:spcAft>
                <a:spcPts val="0"/>
              </a:spcAft>
              <a:buClrTx/>
              <a:buSzTx/>
              <a:buFontTx/>
              <a:buNone/>
              <a:tabLst/>
            </a:pPr>
            <a:r>
              <a:rPr lang="es-PE" dirty="0"/>
              <a:t>4. Las alturas máximas pueden estabilizarse en un rango en grandes episodios.</a:t>
            </a:r>
          </a:p>
          <a:p>
            <a:pPr marL="0" marR="0" indent="0" algn="l" defTabSz="546100" rtl="0" fontAlgn="auto" latinLnBrk="0" hangingPunct="0">
              <a:lnSpc>
                <a:spcPct val="100000"/>
              </a:lnSpc>
              <a:spcBef>
                <a:spcPts val="0"/>
              </a:spcBef>
              <a:spcAft>
                <a:spcPts val="0"/>
              </a:spcAft>
              <a:buClrTx/>
              <a:buSzTx/>
              <a:buFontTx/>
              <a:buNone/>
              <a:tabLst/>
            </a:pPr>
            <a:r>
              <a:rPr kumimoji="0" lang="es-PE" sz="3600" b="0" i="0" u="none" strike="noStrike" cap="none" spc="0" normalizeH="0" baseline="0" dirty="0">
                <a:ln>
                  <a:noFill/>
                </a:ln>
                <a:solidFill>
                  <a:srgbClr val="000000"/>
                </a:solidFill>
                <a:effectLst/>
                <a:uFillTx/>
                <a:latin typeface="+mn-lt"/>
                <a:ea typeface="+mn-ea"/>
                <a:cs typeface="+mn-cs"/>
                <a:sym typeface="Gill Sans"/>
              </a:rPr>
              <a:t> </a:t>
            </a:r>
          </a:p>
        </p:txBody>
      </p:sp>
    </p:spTree>
    <p:extLst>
      <p:ext uri="{BB962C8B-B14F-4D97-AF65-F5344CB8AC3E}">
        <p14:creationId xmlns:p14="http://schemas.microsoft.com/office/powerpoint/2010/main" val="18269619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3 CuadroTexto">
            <a:extLst>
              <a:ext uri="{FF2B5EF4-FFF2-40B4-BE49-F238E27FC236}">
                <a16:creationId xmlns:a16="http://schemas.microsoft.com/office/drawing/2014/main" id="{80CC2299-D723-9D12-4290-9C736FE79ACB}"/>
              </a:ext>
            </a:extLst>
          </p:cNvPr>
          <p:cNvSpPr txBox="1"/>
          <p:nvPr/>
        </p:nvSpPr>
        <p:spPr>
          <a:xfrm>
            <a:off x="3508489" y="1179936"/>
            <a:ext cx="9239021"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s-AR" sz="6600" b="1" dirty="0">
                <a:solidFill>
                  <a:schemeClr val="tx1"/>
                </a:solidFill>
                <a:latin typeface="Roboto" panose="02000000000000000000" pitchFamily="2" charset="0"/>
                <a:ea typeface="Roboto" panose="02000000000000000000" pitchFamily="2" charset="0"/>
              </a:rPr>
              <a:t>Gracias</a:t>
            </a:r>
            <a:endParaRPr kumimoji="0" lang="es-AR" sz="4000" b="1" i="0" u="none" strike="noStrike" cap="none" spc="0" normalizeH="0" baseline="0" dirty="0">
              <a:ln>
                <a:noFill/>
              </a:ln>
              <a:solidFill>
                <a:schemeClr val="tx1"/>
              </a:solidFill>
              <a:effectLst/>
              <a:uFillTx/>
              <a:sym typeface="Gill Sans"/>
            </a:endParaRPr>
          </a:p>
        </p:txBody>
      </p:sp>
    </p:spTree>
    <p:extLst>
      <p:ext uri="{BB962C8B-B14F-4D97-AF65-F5344CB8AC3E}">
        <p14:creationId xmlns:p14="http://schemas.microsoft.com/office/powerpoint/2010/main" val="24942725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55862" y="143515"/>
            <a:ext cx="136255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lang="es-MX" sz="3200" dirty="0">
                <a:latin typeface="Verdana" panose="020B0604030504040204" pitchFamily="34" charset="0"/>
                <a:ea typeface="Verdana" panose="020B0604030504040204" pitchFamily="34" charset="0"/>
                <a:cs typeface="Verdana" panose="020B0604030504040204" pitchFamily="34" charset="0"/>
              </a:rPr>
              <a:t>Índice</a:t>
            </a:r>
            <a:endParaRPr kumimoji="0" lang="es-PE" sz="3200" b="0" i="0" u="none" strike="noStrike" cap="none" spc="0" normalizeH="0" baseline="0" dirty="0">
              <a:ln>
                <a:noFill/>
              </a:ln>
              <a:solidFill>
                <a:srgbClr val="000000"/>
              </a:solidFill>
              <a:effectLst/>
              <a:uFillTx/>
              <a:latin typeface="Verdana" panose="020B0604030504040204" pitchFamily="34" charset="0"/>
              <a:ea typeface="Verdana" panose="020B0604030504040204" pitchFamily="34" charset="0"/>
              <a:cs typeface="Verdana" panose="020B0604030504040204" pitchFamily="34" charset="0"/>
              <a:sym typeface="Gill Sans"/>
            </a:endParaRPr>
          </a:p>
        </p:txBody>
      </p:sp>
      <p:sp>
        <p:nvSpPr>
          <p:cNvPr id="7" name="2 CuadroTexto">
            <a:extLst>
              <a:ext uri="{FF2B5EF4-FFF2-40B4-BE49-F238E27FC236}">
                <a16:creationId xmlns:a16="http://schemas.microsoft.com/office/drawing/2014/main" id="{2FD89AAA-3548-E74A-F81A-86044D5E71D1}"/>
              </a:ext>
            </a:extLst>
          </p:cNvPr>
          <p:cNvSpPr txBox="1"/>
          <p:nvPr/>
        </p:nvSpPr>
        <p:spPr>
          <a:xfrm>
            <a:off x="1341759" y="2189525"/>
            <a:ext cx="10266472"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342900" indent="-342900" algn="just">
              <a:lnSpc>
                <a:spcPct val="150000"/>
              </a:lnSpc>
              <a:buAutoNum type="arabicPeriod"/>
            </a:pPr>
            <a:r>
              <a:rPr lang="es-PE" sz="2400" dirty="0"/>
              <a:t>Descripción del Problema Acrobot</a:t>
            </a:r>
          </a:p>
          <a:p>
            <a:pPr marL="342900" indent="-342900" algn="just">
              <a:lnSpc>
                <a:spcPct val="150000"/>
              </a:lnSpc>
              <a:buAutoNum type="arabicPeriod"/>
            </a:pPr>
            <a:r>
              <a:rPr lang="es-PE" sz="2400" dirty="0"/>
              <a:t>Algoritmo Utilizado para resolver el Problema: DQN</a:t>
            </a:r>
          </a:p>
          <a:p>
            <a:pPr marL="342900" indent="-342900" algn="just">
              <a:lnSpc>
                <a:spcPct val="150000"/>
              </a:lnSpc>
              <a:buAutoNum type="arabicPeriod"/>
            </a:pPr>
            <a:r>
              <a:rPr lang="es-PE" sz="2400" dirty="0"/>
              <a:t>Desarrollo de la Solución</a:t>
            </a:r>
          </a:p>
          <a:p>
            <a:pPr marL="342900" indent="-342900" algn="just">
              <a:lnSpc>
                <a:spcPct val="150000"/>
              </a:lnSpc>
              <a:buAutoNum type="arabicPeriod"/>
            </a:pPr>
            <a:r>
              <a:rPr lang="es-PE" sz="2400" dirty="0"/>
              <a:t>Pruebas y Resultados</a:t>
            </a:r>
          </a:p>
          <a:p>
            <a:pPr marL="342900" indent="-342900" algn="just">
              <a:lnSpc>
                <a:spcPct val="150000"/>
              </a:lnSpc>
              <a:buAutoNum type="arabicPeriod"/>
            </a:pPr>
            <a:r>
              <a:rPr lang="es-PE" sz="2400" dirty="0"/>
              <a:t>Conclusiones</a:t>
            </a:r>
          </a:p>
        </p:txBody>
      </p:sp>
    </p:spTree>
    <p:extLst>
      <p:ext uri="{BB962C8B-B14F-4D97-AF65-F5344CB8AC3E}">
        <p14:creationId xmlns:p14="http://schemas.microsoft.com/office/powerpoint/2010/main" val="27129530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729876" y="131963"/>
            <a:ext cx="648575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3200" dirty="0">
                <a:latin typeface="Verdana" panose="020B0604030504040204" pitchFamily="34" charset="0"/>
                <a:ea typeface="Verdana" panose="020B0604030504040204" pitchFamily="34" charset="0"/>
                <a:cs typeface="Verdana" panose="020B0604030504040204" pitchFamily="34" charset="0"/>
              </a:rPr>
              <a:t>1. </a:t>
            </a:r>
            <a:r>
              <a:rPr lang="es-PE" sz="3200" dirty="0"/>
              <a:t>Descripción del Problema Acrobot</a:t>
            </a:r>
          </a:p>
          <a:p>
            <a:pPr marL="0" marR="0" indent="0" algn="l" defTabSz="546100" rtl="0" fontAlgn="auto" latinLnBrk="0" hangingPunct="0">
              <a:lnSpc>
                <a:spcPct val="100000"/>
              </a:lnSpc>
              <a:spcBef>
                <a:spcPts val="0"/>
              </a:spcBef>
              <a:spcAft>
                <a:spcPts val="0"/>
              </a:spcAft>
              <a:buClrTx/>
              <a:buSzTx/>
              <a:buFontTx/>
              <a:buNone/>
              <a:tabLst/>
            </a:pPr>
            <a:endParaRPr kumimoji="0" lang="es-PE" sz="3200" b="0" i="0" u="none" strike="noStrike" cap="none" spc="0" normalizeH="0" baseline="0" dirty="0">
              <a:ln>
                <a:noFill/>
              </a:ln>
              <a:solidFill>
                <a:srgbClr val="000000"/>
              </a:solidFill>
              <a:effectLst/>
              <a:uFillTx/>
              <a:latin typeface="Verdana" panose="020B0604030504040204" pitchFamily="34" charset="0"/>
              <a:ea typeface="Verdana" panose="020B0604030504040204" pitchFamily="34" charset="0"/>
              <a:cs typeface="Verdana" panose="020B0604030504040204" pitchFamily="34" charset="0"/>
              <a:sym typeface="Gill Sans"/>
            </a:endParaRPr>
          </a:p>
        </p:txBody>
      </p:sp>
      <p:sp>
        <p:nvSpPr>
          <p:cNvPr id="7" name="2 CuadroTexto">
            <a:extLst>
              <a:ext uri="{FF2B5EF4-FFF2-40B4-BE49-F238E27FC236}">
                <a16:creationId xmlns:a16="http://schemas.microsoft.com/office/drawing/2014/main" id="{2FD89AAA-3548-E74A-F81A-86044D5E71D1}"/>
              </a:ext>
            </a:extLst>
          </p:cNvPr>
          <p:cNvSpPr txBox="1"/>
          <p:nvPr/>
        </p:nvSpPr>
        <p:spPr>
          <a:xfrm>
            <a:off x="1341759" y="2189525"/>
            <a:ext cx="6197028" cy="4257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just">
              <a:lnSpc>
                <a:spcPct val="150000"/>
              </a:lnSpc>
            </a:pPr>
            <a:r>
              <a:rPr lang="es-PE" sz="1800" dirty="0"/>
              <a:t>El problema del Acrobot consiste en en dos barras conectadas formando una cadena, donde un extremo es fijo. Es posible controlar la unión entre las dos barras por medio de torques. El objetivo es ser capaz de llevarlo desde la posición de reposo hasta la posición de péndulo invertido. Para ello el acrobot tiene que ganar altura balanceándose como haría un acróbata humano, y luego el acrobot tiene que ser capaz de permanecer en la posición de péndulo invertido. Para este trabajo, se ha desarrollado una solución haciendo uso del algoritmo Deep Q-Network. </a:t>
            </a:r>
          </a:p>
        </p:txBody>
      </p:sp>
      <p:pic>
        <p:nvPicPr>
          <p:cNvPr id="4" name="Acrobot with random agent">
            <a:hlinkClick r:id="" action="ppaction://media"/>
            <a:extLst>
              <a:ext uri="{FF2B5EF4-FFF2-40B4-BE49-F238E27FC236}">
                <a16:creationId xmlns:a16="http://schemas.microsoft.com/office/drawing/2014/main" id="{90C0AE0C-CE00-329B-51A6-9AD0F9E710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5662"/>
          <a:stretch/>
        </p:blipFill>
        <p:spPr>
          <a:xfrm>
            <a:off x="9237041" y="1659047"/>
            <a:ext cx="5677200" cy="47880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69295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7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729876" y="131963"/>
            <a:ext cx="648575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3200" dirty="0">
                <a:latin typeface="Verdana" panose="020B0604030504040204" pitchFamily="34" charset="0"/>
                <a:ea typeface="Verdana" panose="020B0604030504040204" pitchFamily="34" charset="0"/>
                <a:cs typeface="Verdana" panose="020B0604030504040204" pitchFamily="34" charset="0"/>
              </a:rPr>
              <a:t>1. </a:t>
            </a:r>
            <a:r>
              <a:rPr lang="es-PE" sz="3200" dirty="0"/>
              <a:t>Descripción del Problema Acrobot</a:t>
            </a:r>
          </a:p>
          <a:p>
            <a:pPr marL="0" marR="0" indent="0" algn="l" defTabSz="546100" rtl="0" fontAlgn="auto" latinLnBrk="0" hangingPunct="0">
              <a:lnSpc>
                <a:spcPct val="100000"/>
              </a:lnSpc>
              <a:spcBef>
                <a:spcPts val="0"/>
              </a:spcBef>
              <a:spcAft>
                <a:spcPts val="0"/>
              </a:spcAft>
              <a:buClrTx/>
              <a:buSzTx/>
              <a:buFontTx/>
              <a:buNone/>
              <a:tabLst/>
            </a:pPr>
            <a:endParaRPr kumimoji="0" lang="es-PE" sz="3200" b="0" i="0" u="none" strike="noStrike" cap="none" spc="0" normalizeH="0" baseline="0" dirty="0">
              <a:ln>
                <a:noFill/>
              </a:ln>
              <a:solidFill>
                <a:srgbClr val="000000"/>
              </a:solidFill>
              <a:effectLst/>
              <a:uFillTx/>
              <a:latin typeface="Verdana" panose="020B0604030504040204" pitchFamily="34" charset="0"/>
              <a:ea typeface="Verdana" panose="020B0604030504040204" pitchFamily="34" charset="0"/>
              <a:cs typeface="Verdana" panose="020B0604030504040204" pitchFamily="34" charset="0"/>
              <a:sym typeface="Gill Sans"/>
            </a:endParaRPr>
          </a:p>
        </p:txBody>
      </p:sp>
      <p:pic>
        <p:nvPicPr>
          <p:cNvPr id="6" name="Imagen 5">
            <a:extLst>
              <a:ext uri="{FF2B5EF4-FFF2-40B4-BE49-F238E27FC236}">
                <a16:creationId xmlns:a16="http://schemas.microsoft.com/office/drawing/2014/main" id="{D3DDD321-B3C3-3990-633E-0394295C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298" y="1408205"/>
            <a:ext cx="9725403" cy="1666836"/>
          </a:xfrm>
          <a:prstGeom prst="rect">
            <a:avLst/>
          </a:prstGeom>
        </p:spPr>
      </p:pic>
      <p:pic>
        <p:nvPicPr>
          <p:cNvPr id="9" name="Imagen 8">
            <a:extLst>
              <a:ext uri="{FF2B5EF4-FFF2-40B4-BE49-F238E27FC236}">
                <a16:creationId xmlns:a16="http://schemas.microsoft.com/office/drawing/2014/main" id="{EEC25170-AB76-DEE5-DC4B-49339550A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74" y="4572000"/>
            <a:ext cx="5638800" cy="1727200"/>
          </a:xfrm>
          <a:prstGeom prst="rect">
            <a:avLst/>
          </a:prstGeom>
        </p:spPr>
      </p:pic>
      <p:pic>
        <p:nvPicPr>
          <p:cNvPr id="11" name="Imagen 10">
            <a:extLst>
              <a:ext uri="{FF2B5EF4-FFF2-40B4-BE49-F238E27FC236}">
                <a16:creationId xmlns:a16="http://schemas.microsoft.com/office/drawing/2014/main" id="{C42938CB-456A-85B5-652C-07B06B743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999" y="3917950"/>
            <a:ext cx="7099300" cy="3035300"/>
          </a:xfrm>
          <a:prstGeom prst="rect">
            <a:avLst/>
          </a:prstGeom>
        </p:spPr>
      </p:pic>
    </p:spTree>
    <p:extLst>
      <p:ext uri="{BB962C8B-B14F-4D97-AF65-F5344CB8AC3E}">
        <p14:creationId xmlns:p14="http://schemas.microsoft.com/office/powerpoint/2010/main" val="25433141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729876" y="131963"/>
            <a:ext cx="648575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3200" dirty="0">
                <a:latin typeface="Verdana" panose="020B0604030504040204" pitchFamily="34" charset="0"/>
                <a:ea typeface="Verdana" panose="020B0604030504040204" pitchFamily="34" charset="0"/>
                <a:cs typeface="Verdana" panose="020B0604030504040204" pitchFamily="34" charset="0"/>
              </a:rPr>
              <a:t>1. </a:t>
            </a:r>
            <a:r>
              <a:rPr lang="es-PE" sz="3200" dirty="0"/>
              <a:t>Descripción del Problema Acrobot</a:t>
            </a:r>
          </a:p>
          <a:p>
            <a:pPr marL="0" marR="0" indent="0" algn="l" defTabSz="546100" rtl="0" fontAlgn="auto" latinLnBrk="0" hangingPunct="0">
              <a:lnSpc>
                <a:spcPct val="100000"/>
              </a:lnSpc>
              <a:spcBef>
                <a:spcPts val="0"/>
              </a:spcBef>
              <a:spcAft>
                <a:spcPts val="0"/>
              </a:spcAft>
              <a:buClrTx/>
              <a:buSzTx/>
              <a:buFontTx/>
              <a:buNone/>
              <a:tabLst/>
            </a:pPr>
            <a:endParaRPr kumimoji="0" lang="es-PE" sz="3200" b="0" i="0" u="none" strike="noStrike" cap="none" spc="0" normalizeH="0" baseline="0" dirty="0">
              <a:ln>
                <a:noFill/>
              </a:ln>
              <a:solidFill>
                <a:srgbClr val="000000"/>
              </a:solidFill>
              <a:effectLst/>
              <a:uFillTx/>
              <a:latin typeface="Verdana" panose="020B0604030504040204" pitchFamily="34" charset="0"/>
              <a:ea typeface="Verdana" panose="020B0604030504040204" pitchFamily="34" charset="0"/>
              <a:cs typeface="Verdana" panose="020B0604030504040204" pitchFamily="34" charset="0"/>
              <a:sym typeface="Gill Sans"/>
            </a:endParaRPr>
          </a:p>
        </p:txBody>
      </p:sp>
      <p:sp>
        <p:nvSpPr>
          <p:cNvPr id="4" name="2 CuadroTexto">
            <a:extLst>
              <a:ext uri="{FF2B5EF4-FFF2-40B4-BE49-F238E27FC236}">
                <a16:creationId xmlns:a16="http://schemas.microsoft.com/office/drawing/2014/main" id="{71C0A126-6B85-64F0-E304-8AD6D4E0E821}"/>
              </a:ext>
            </a:extLst>
          </p:cNvPr>
          <p:cNvSpPr txBox="1"/>
          <p:nvPr/>
        </p:nvSpPr>
        <p:spPr>
          <a:xfrm>
            <a:off x="1047291" y="1730632"/>
            <a:ext cx="7879733" cy="1810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just">
              <a:lnSpc>
                <a:spcPct val="150000"/>
              </a:lnSpc>
            </a:pPr>
            <a:r>
              <a:rPr lang="es-PE" sz="2000" b="1" dirty="0"/>
              <a:t>Estado Inicial</a:t>
            </a:r>
          </a:p>
          <a:p>
            <a:pPr algn="just">
              <a:lnSpc>
                <a:spcPct val="150000"/>
              </a:lnSpc>
            </a:pPr>
            <a:r>
              <a:rPr lang="es-PE" sz="1800" dirty="0"/>
              <a:t>Cada parámetro en el estado subyacente (theta1, theta2 y las dos velocidades angulares) se inicializa uniformemente entre -0,1 y 0,1. Esto significa que ambos enlaces apuntan hacia abajo con algo de estocasticidad inicial.</a:t>
            </a:r>
          </a:p>
        </p:txBody>
      </p:sp>
      <p:sp>
        <p:nvSpPr>
          <p:cNvPr id="5" name="2 CuadroTexto">
            <a:extLst>
              <a:ext uri="{FF2B5EF4-FFF2-40B4-BE49-F238E27FC236}">
                <a16:creationId xmlns:a16="http://schemas.microsoft.com/office/drawing/2014/main" id="{652C29C8-49D6-730C-1681-8C69CAFA36F6}"/>
              </a:ext>
            </a:extLst>
          </p:cNvPr>
          <p:cNvSpPr txBox="1"/>
          <p:nvPr/>
        </p:nvSpPr>
        <p:spPr>
          <a:xfrm>
            <a:off x="1047292" y="4052747"/>
            <a:ext cx="7879732" cy="2226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just">
              <a:lnSpc>
                <a:spcPct val="150000"/>
              </a:lnSpc>
            </a:pPr>
            <a:r>
              <a:rPr lang="es-PE" sz="2000" b="1" dirty="0"/>
              <a:t>Condiciones de Término</a:t>
            </a:r>
          </a:p>
          <a:p>
            <a:pPr algn="just">
              <a:lnSpc>
                <a:spcPct val="150000"/>
              </a:lnSpc>
            </a:pPr>
            <a:r>
              <a:rPr lang="es-PE" sz="1800" dirty="0"/>
              <a:t>El problema se da por resuelto cuando:</a:t>
            </a:r>
          </a:p>
          <a:p>
            <a:pPr marL="804863" lvl="3" indent="-357188" algn="just">
              <a:lnSpc>
                <a:spcPct val="150000"/>
              </a:lnSpc>
              <a:buFont typeface="Arial" panose="020B0604020202020204" pitchFamily="34" charset="0"/>
              <a:buChar char="•"/>
            </a:pPr>
            <a:r>
              <a:rPr lang="es-PE" sz="1800" dirty="0"/>
              <a:t>Posición Objetivo: Alcanzar la altura objetivo, que se construye como: -cos(theta1) - cos(theta2 + theta1) &gt; 1.0</a:t>
            </a:r>
          </a:p>
          <a:p>
            <a:pPr marL="804863" lvl="3" indent="-357188" algn="just">
              <a:lnSpc>
                <a:spcPct val="150000"/>
              </a:lnSpc>
              <a:buFont typeface="Arial" panose="020B0604020202020204" pitchFamily="34" charset="0"/>
              <a:buChar char="•"/>
            </a:pPr>
            <a:r>
              <a:rPr lang="es-PE" sz="1800" dirty="0"/>
              <a:t>Repeticiones: Se alcanza la altura objetivo 100 veces consecutivas.</a:t>
            </a:r>
          </a:p>
        </p:txBody>
      </p:sp>
      <p:pic>
        <p:nvPicPr>
          <p:cNvPr id="8" name="Imagen 7">
            <a:extLst>
              <a:ext uri="{FF2B5EF4-FFF2-40B4-BE49-F238E27FC236}">
                <a16:creationId xmlns:a16="http://schemas.microsoft.com/office/drawing/2014/main" id="{951ABBC7-8D93-054B-3CE2-40A426EFB8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62487" y="1730632"/>
            <a:ext cx="2624491" cy="1810752"/>
          </a:xfrm>
          <a:prstGeom prst="rect">
            <a:avLst/>
          </a:prstGeom>
          <a:ln>
            <a:noFill/>
          </a:ln>
          <a:effectLst>
            <a:outerShdw blurRad="292100" dist="139700" dir="2700000" algn="tl" rotWithShape="0">
              <a:srgbClr val="333333">
                <a:alpha val="65000"/>
              </a:srgbClr>
            </a:outerShdw>
          </a:effectLst>
        </p:spPr>
      </p:pic>
      <p:pic>
        <p:nvPicPr>
          <p:cNvPr id="1026" name="Picture 2" descr="Acrobot OpenAI Gym | Acrobot Python Tutorial">
            <a:extLst>
              <a:ext uri="{FF2B5EF4-FFF2-40B4-BE49-F238E27FC236}">
                <a16:creationId xmlns:a16="http://schemas.microsoft.com/office/drawing/2014/main" id="{C789EF74-7BD6-B745-16E4-97BF9EC7F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2032" y="4372122"/>
            <a:ext cx="5105400" cy="158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97489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76006" y="64510"/>
            <a:ext cx="927016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3200" dirty="0">
                <a:latin typeface="Verdana" panose="020B0604030504040204" pitchFamily="34" charset="0"/>
                <a:ea typeface="Verdana" panose="020B0604030504040204" pitchFamily="34" charset="0"/>
                <a:cs typeface="Verdana" panose="020B0604030504040204" pitchFamily="34" charset="0"/>
              </a:rPr>
              <a:t>2. </a:t>
            </a:r>
            <a:r>
              <a:rPr lang="es-PE" sz="3200" dirty="0"/>
              <a:t>Algoritmo Utilizado para resolver el Problema: DQN</a:t>
            </a:r>
          </a:p>
          <a:p>
            <a:pPr marL="0" marR="0" indent="0" algn="l" defTabSz="546100" rtl="0" fontAlgn="auto" latinLnBrk="0" hangingPunct="0">
              <a:lnSpc>
                <a:spcPct val="100000"/>
              </a:lnSpc>
              <a:spcBef>
                <a:spcPts val="0"/>
              </a:spcBef>
              <a:spcAft>
                <a:spcPts val="0"/>
              </a:spcAft>
              <a:buClrTx/>
              <a:buSzTx/>
              <a:buFontTx/>
              <a:buNone/>
              <a:tabLst/>
            </a:pPr>
            <a:endParaRPr lang="es-MX" sz="3200" dirty="0">
              <a:latin typeface="Verdana" panose="020B0604030504040204" pitchFamily="34" charset="0"/>
              <a:ea typeface="Verdana" panose="020B0604030504040204" pitchFamily="34" charset="0"/>
              <a:cs typeface="Verdana" panose="020B0604030504040204" pitchFamily="34" charset="0"/>
            </a:endParaRPr>
          </a:p>
        </p:txBody>
      </p:sp>
      <p:sp>
        <p:nvSpPr>
          <p:cNvPr id="5" name="2 CuadroTexto">
            <a:extLst>
              <a:ext uri="{FF2B5EF4-FFF2-40B4-BE49-F238E27FC236}">
                <a16:creationId xmlns:a16="http://schemas.microsoft.com/office/drawing/2014/main" id="{7D64AC5B-A5D8-CBCA-377C-FE797917B3C0}"/>
              </a:ext>
            </a:extLst>
          </p:cNvPr>
          <p:cNvSpPr txBox="1"/>
          <p:nvPr/>
        </p:nvSpPr>
        <p:spPr>
          <a:xfrm>
            <a:off x="728406" y="1155149"/>
            <a:ext cx="19412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PE" sz="3200" dirty="0"/>
              <a:t>Q-</a:t>
            </a:r>
            <a:r>
              <a:rPr lang="es-PE" sz="3200" dirty="0" err="1"/>
              <a:t>Learning</a:t>
            </a:r>
            <a:endParaRPr lang="es-PE" sz="3200" dirty="0"/>
          </a:p>
        </p:txBody>
      </p:sp>
      <p:pic>
        <p:nvPicPr>
          <p:cNvPr id="8" name="Imagen 7">
            <a:extLst>
              <a:ext uri="{FF2B5EF4-FFF2-40B4-BE49-F238E27FC236}">
                <a16:creationId xmlns:a16="http://schemas.microsoft.com/office/drawing/2014/main" id="{5FF8493A-FF71-111A-1629-5A91E8BF8956}"/>
              </a:ext>
            </a:extLst>
          </p:cNvPr>
          <p:cNvPicPr>
            <a:picLocks noChangeAspect="1"/>
          </p:cNvPicPr>
          <p:nvPr/>
        </p:nvPicPr>
        <p:blipFill>
          <a:blip r:embed="rId2"/>
          <a:stretch>
            <a:fillRect/>
          </a:stretch>
        </p:blipFill>
        <p:spPr>
          <a:xfrm>
            <a:off x="1126990" y="4035977"/>
            <a:ext cx="5876925" cy="35052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a:extLst>
              <a:ext uri="{FF2B5EF4-FFF2-40B4-BE49-F238E27FC236}">
                <a16:creationId xmlns:a16="http://schemas.microsoft.com/office/drawing/2014/main" id="{09B14F82-39DE-C537-9107-711A297994DD}"/>
              </a:ext>
            </a:extLst>
          </p:cNvPr>
          <p:cNvPicPr>
            <a:picLocks noChangeAspect="1"/>
          </p:cNvPicPr>
          <p:nvPr/>
        </p:nvPicPr>
        <p:blipFill>
          <a:blip r:embed="rId3"/>
          <a:stretch>
            <a:fillRect/>
          </a:stretch>
        </p:blipFill>
        <p:spPr>
          <a:xfrm>
            <a:off x="4803775" y="1285227"/>
            <a:ext cx="6648450" cy="22002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a:extLst>
              <a:ext uri="{FF2B5EF4-FFF2-40B4-BE49-F238E27FC236}">
                <a16:creationId xmlns:a16="http://schemas.microsoft.com/office/drawing/2014/main" id="{417503B6-4B0B-B0FD-FACA-AF990023E3B3}"/>
              </a:ext>
            </a:extLst>
          </p:cNvPr>
          <p:cNvPicPr>
            <a:picLocks noChangeAspect="1"/>
          </p:cNvPicPr>
          <p:nvPr/>
        </p:nvPicPr>
        <p:blipFill>
          <a:blip r:embed="rId4"/>
          <a:stretch>
            <a:fillRect/>
          </a:stretch>
        </p:blipFill>
        <p:spPr>
          <a:xfrm>
            <a:off x="7771104" y="4035977"/>
            <a:ext cx="7568921" cy="35052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96098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62;p28">
            <a:extLst>
              <a:ext uri="{FF2B5EF4-FFF2-40B4-BE49-F238E27FC236}">
                <a16:creationId xmlns:a16="http://schemas.microsoft.com/office/drawing/2014/main" id="{3B42C4FE-DA76-B8A2-6063-5AC8C5E858C2}"/>
              </a:ext>
            </a:extLst>
          </p:cNvPr>
          <p:cNvPicPr preferRelativeResize="0"/>
          <p:nvPr/>
        </p:nvPicPr>
        <p:blipFill>
          <a:blip r:embed="rId2">
            <a:alphaModFix/>
          </a:blip>
          <a:stretch>
            <a:fillRect/>
          </a:stretch>
        </p:blipFill>
        <p:spPr>
          <a:xfrm>
            <a:off x="3578027" y="4067323"/>
            <a:ext cx="8795145" cy="2282739"/>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pic>
        <p:nvPicPr>
          <p:cNvPr id="3" name="Google Shape;163;p28">
            <a:extLst>
              <a:ext uri="{FF2B5EF4-FFF2-40B4-BE49-F238E27FC236}">
                <a16:creationId xmlns:a16="http://schemas.microsoft.com/office/drawing/2014/main" id="{486F01AC-8ABE-8664-DF3E-0A21DC202C1C}"/>
              </a:ext>
            </a:extLst>
          </p:cNvPr>
          <p:cNvPicPr preferRelativeResize="0"/>
          <p:nvPr/>
        </p:nvPicPr>
        <p:blipFill>
          <a:blip r:embed="rId3">
            <a:alphaModFix/>
          </a:blip>
          <a:stretch>
            <a:fillRect/>
          </a:stretch>
        </p:blipFill>
        <p:spPr>
          <a:xfrm>
            <a:off x="4640836" y="1710794"/>
            <a:ext cx="6974326" cy="1670371"/>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sp>
        <p:nvSpPr>
          <p:cNvPr id="4" name="2 CuadroTexto">
            <a:extLst>
              <a:ext uri="{FF2B5EF4-FFF2-40B4-BE49-F238E27FC236}">
                <a16:creationId xmlns:a16="http://schemas.microsoft.com/office/drawing/2014/main" id="{E8D851A9-A422-48A7-CEA0-E5453A8F728B}"/>
              </a:ext>
            </a:extLst>
          </p:cNvPr>
          <p:cNvSpPr txBox="1"/>
          <p:nvPr/>
        </p:nvSpPr>
        <p:spPr>
          <a:xfrm>
            <a:off x="576006" y="64510"/>
            <a:ext cx="927016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3200" dirty="0">
                <a:latin typeface="Verdana" panose="020B0604030504040204" pitchFamily="34" charset="0"/>
                <a:ea typeface="Verdana" panose="020B0604030504040204" pitchFamily="34" charset="0"/>
                <a:cs typeface="Verdana" panose="020B0604030504040204" pitchFamily="34" charset="0"/>
              </a:rPr>
              <a:t>2. </a:t>
            </a:r>
            <a:r>
              <a:rPr lang="es-PE" sz="3200" dirty="0"/>
              <a:t>Algoritmo Utilizado para resolver el Problema: DQN</a:t>
            </a:r>
          </a:p>
          <a:p>
            <a:pPr marL="0" marR="0" indent="0" algn="l" defTabSz="546100" rtl="0" fontAlgn="auto" latinLnBrk="0" hangingPunct="0">
              <a:lnSpc>
                <a:spcPct val="100000"/>
              </a:lnSpc>
              <a:spcBef>
                <a:spcPts val="0"/>
              </a:spcBef>
              <a:spcAft>
                <a:spcPts val="0"/>
              </a:spcAft>
              <a:buClrTx/>
              <a:buSzTx/>
              <a:buFontTx/>
              <a:buNone/>
              <a:tabLst/>
            </a:pPr>
            <a:endParaRPr lang="es-MX" sz="3200" dirty="0">
              <a:latin typeface="Verdana" panose="020B0604030504040204" pitchFamily="34" charset="0"/>
              <a:ea typeface="Verdana" panose="020B0604030504040204" pitchFamily="34" charset="0"/>
              <a:cs typeface="Verdana" panose="020B0604030504040204" pitchFamily="34" charset="0"/>
            </a:endParaRPr>
          </a:p>
        </p:txBody>
      </p:sp>
      <p:sp>
        <p:nvSpPr>
          <p:cNvPr id="5" name="Shape 223">
            <a:extLst>
              <a:ext uri="{FF2B5EF4-FFF2-40B4-BE49-F238E27FC236}">
                <a16:creationId xmlns:a16="http://schemas.microsoft.com/office/drawing/2014/main" id="{39D61F39-7A96-9E10-E9B4-9190DBBD2286}"/>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28239324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C21EDBF-6FAA-5676-EF9C-CAA67B596ADD}"/>
              </a:ext>
            </a:extLst>
          </p:cNvPr>
          <p:cNvPicPr>
            <a:picLocks noChangeAspect="1"/>
          </p:cNvPicPr>
          <p:nvPr/>
        </p:nvPicPr>
        <p:blipFill>
          <a:blip r:embed="rId2">
            <a:alphaModFix/>
          </a:blip>
          <a:stretch>
            <a:fillRect/>
          </a:stretch>
        </p:blipFill>
        <p:spPr>
          <a:xfrm>
            <a:off x="3865562" y="1633537"/>
            <a:ext cx="8524875" cy="5876925"/>
          </a:xfrm>
          <a:prstGeom prst="rect">
            <a:avLst/>
          </a:prstGeom>
          <a:no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pic>
      <p:sp>
        <p:nvSpPr>
          <p:cNvPr id="4" name="2 CuadroTexto">
            <a:extLst>
              <a:ext uri="{FF2B5EF4-FFF2-40B4-BE49-F238E27FC236}">
                <a16:creationId xmlns:a16="http://schemas.microsoft.com/office/drawing/2014/main" id="{7D8C91DD-F94D-766E-D69A-766CB506D9D4}"/>
              </a:ext>
            </a:extLst>
          </p:cNvPr>
          <p:cNvSpPr txBox="1"/>
          <p:nvPr/>
        </p:nvSpPr>
        <p:spPr>
          <a:xfrm>
            <a:off x="576006" y="64510"/>
            <a:ext cx="927016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s-MX" sz="3200" dirty="0">
                <a:latin typeface="Verdana" panose="020B0604030504040204" pitchFamily="34" charset="0"/>
                <a:ea typeface="Verdana" panose="020B0604030504040204" pitchFamily="34" charset="0"/>
                <a:cs typeface="Verdana" panose="020B0604030504040204" pitchFamily="34" charset="0"/>
              </a:rPr>
              <a:t>2. </a:t>
            </a:r>
            <a:r>
              <a:rPr lang="es-PE" sz="3200" dirty="0"/>
              <a:t>Algoritmo Utilizado para resolver el Problema: DQN</a:t>
            </a:r>
          </a:p>
          <a:p>
            <a:pPr marL="0" marR="0" indent="0" algn="l" defTabSz="546100" rtl="0" fontAlgn="auto" latinLnBrk="0" hangingPunct="0">
              <a:lnSpc>
                <a:spcPct val="100000"/>
              </a:lnSpc>
              <a:spcBef>
                <a:spcPts val="0"/>
              </a:spcBef>
              <a:spcAft>
                <a:spcPts val="0"/>
              </a:spcAft>
              <a:buClrTx/>
              <a:buSzTx/>
              <a:buFontTx/>
              <a:buNone/>
              <a:tabLst/>
            </a:pPr>
            <a:endParaRPr lang="es-MX" sz="3200" dirty="0">
              <a:latin typeface="Verdana" panose="020B0604030504040204" pitchFamily="34" charset="0"/>
              <a:ea typeface="Verdana" panose="020B0604030504040204" pitchFamily="34" charset="0"/>
              <a:cs typeface="Verdana" panose="020B0604030504040204" pitchFamily="34" charset="0"/>
            </a:endParaRPr>
          </a:p>
        </p:txBody>
      </p:sp>
      <p:sp>
        <p:nvSpPr>
          <p:cNvPr id="5" name="Shape 223">
            <a:extLst>
              <a:ext uri="{FF2B5EF4-FFF2-40B4-BE49-F238E27FC236}">
                <a16:creationId xmlns:a16="http://schemas.microsoft.com/office/drawing/2014/main" id="{778EC6EF-A7FF-7BE1-C519-CE76B9EAD8E9}"/>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6311857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3">
            <a:extLst>
              <a:ext uri="{FF2B5EF4-FFF2-40B4-BE49-F238E27FC236}">
                <a16:creationId xmlns:a16="http://schemas.microsoft.com/office/drawing/2014/main" id="{96208080-4C02-292F-86FD-3FD64EC58F9B}"/>
              </a:ext>
            </a:extLst>
          </p:cNvPr>
          <p:cNvSpPr/>
          <p:nvPr/>
        </p:nvSpPr>
        <p:spPr>
          <a:xfrm>
            <a:off x="576006" y="751423"/>
            <a:ext cx="10591635" cy="97367"/>
          </a:xfrm>
          <a:prstGeom prst="rect">
            <a:avLst/>
          </a:prstGeom>
          <a:solidFill>
            <a:srgbClr val="00B0F0"/>
          </a:solidFill>
          <a:ln w="12700">
            <a:no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defRPr>
            </a:pPr>
            <a:endParaRPr/>
          </a:p>
        </p:txBody>
      </p:sp>
      <p:sp>
        <p:nvSpPr>
          <p:cNvPr id="3" name="2 CuadroTexto">
            <a:extLst>
              <a:ext uri="{FF2B5EF4-FFF2-40B4-BE49-F238E27FC236}">
                <a16:creationId xmlns:a16="http://schemas.microsoft.com/office/drawing/2014/main" id="{68B3889F-36FB-9A89-7797-60DDCF8DB2BD}"/>
              </a:ext>
            </a:extLst>
          </p:cNvPr>
          <p:cNvSpPr txBox="1"/>
          <p:nvPr/>
        </p:nvSpPr>
        <p:spPr>
          <a:xfrm>
            <a:off x="555862" y="143515"/>
            <a:ext cx="527388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46100" rtl="0" fontAlgn="auto" latinLnBrk="0" hangingPunct="0">
              <a:lnSpc>
                <a:spcPct val="100000"/>
              </a:lnSpc>
              <a:spcBef>
                <a:spcPts val="0"/>
              </a:spcBef>
              <a:spcAft>
                <a:spcPts val="0"/>
              </a:spcAft>
              <a:buClrTx/>
              <a:buSzTx/>
              <a:buFontTx/>
              <a:buNone/>
              <a:tabLst/>
            </a:pPr>
            <a:r>
              <a:rPr lang="es-MX" sz="3200" dirty="0">
                <a:latin typeface="Verdana" panose="020B0604030504040204" pitchFamily="34" charset="0"/>
                <a:ea typeface="Verdana" panose="020B0604030504040204" pitchFamily="34" charset="0"/>
                <a:cs typeface="Verdana" panose="020B0604030504040204" pitchFamily="34" charset="0"/>
              </a:rPr>
              <a:t>3. Desarrollo de Solución</a:t>
            </a:r>
          </a:p>
        </p:txBody>
      </p:sp>
      <p:sp>
        <p:nvSpPr>
          <p:cNvPr id="5" name="CuadroTexto 4">
            <a:extLst>
              <a:ext uri="{FF2B5EF4-FFF2-40B4-BE49-F238E27FC236}">
                <a16:creationId xmlns:a16="http://schemas.microsoft.com/office/drawing/2014/main" id="{7D1130B3-6DF1-F85A-7D7D-7F4B286A59AD}"/>
              </a:ext>
            </a:extLst>
          </p:cNvPr>
          <p:cNvSpPr txBox="1"/>
          <p:nvPr/>
        </p:nvSpPr>
        <p:spPr>
          <a:xfrm>
            <a:off x="1919944" y="3514635"/>
            <a:ext cx="12416112"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PE" dirty="0">
                <a:hlinkClick r:id="rId2"/>
              </a:rPr>
              <a:t>https://github.com/djsg2021utec/proyecto2_incertidumbre/blob/main/Acrobot_Proyecto_Final.ipynb</a:t>
            </a:r>
            <a:endParaRPr lang="es-PE" dirty="0"/>
          </a:p>
        </p:txBody>
      </p:sp>
      <p:pic>
        <p:nvPicPr>
          <p:cNvPr id="7" name="Gráfico 6" descr="Informática en la nube con relleno sólido">
            <a:extLst>
              <a:ext uri="{FF2B5EF4-FFF2-40B4-BE49-F238E27FC236}">
                <a16:creationId xmlns:a16="http://schemas.microsoft.com/office/drawing/2014/main" id="{440BA292-56DD-A9D5-A0C5-A5BC4DF0E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8204" y="5266081"/>
            <a:ext cx="914400" cy="914400"/>
          </a:xfrm>
          <a:prstGeom prst="rect">
            <a:avLst/>
          </a:prstGeom>
        </p:spPr>
      </p:pic>
    </p:spTree>
    <p:extLst>
      <p:ext uri="{BB962C8B-B14F-4D97-AF65-F5344CB8AC3E}">
        <p14:creationId xmlns:p14="http://schemas.microsoft.com/office/powerpoint/2010/main" val="202199519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15664</TotalTime>
  <Words>474</Words>
  <Application>Microsoft Office PowerPoint</Application>
  <PresentationFormat>Personalizado</PresentationFormat>
  <Paragraphs>41</Paragraphs>
  <Slides>14</Slides>
  <Notes>0</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14</vt:i4>
      </vt:variant>
    </vt:vector>
  </HeadingPairs>
  <TitlesOfParts>
    <vt:vector size="23" baseType="lpstr">
      <vt:lpstr>Arial</vt:lpstr>
      <vt:lpstr>DIN Next LT Pro Medium</vt:lpstr>
      <vt:lpstr>Gill Sans</vt:lpstr>
      <vt:lpstr>Lucida Grande</vt:lpstr>
      <vt:lpstr>Roboto</vt:lpstr>
      <vt:lpstr>Stag Sans Book</vt:lpstr>
      <vt:lpstr>Stag Sans Medium</vt:lpstr>
      <vt:lpstr>Verdana</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Nawal Mikou Filali</dc:creator>
  <cp:lastModifiedBy>Dan</cp:lastModifiedBy>
  <cp:revision>278</cp:revision>
  <dcterms:modified xsi:type="dcterms:W3CDTF">2023-07-17T07:19:51Z</dcterms:modified>
</cp:coreProperties>
</file>